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notesMasterIdLst>
    <p:notesMasterId r:id="rId33"/>
  </p:notesMasterIdLst>
  <p:sldIdLst>
    <p:sldId id="431" r:id="rId2"/>
    <p:sldId id="432" r:id="rId3"/>
    <p:sldId id="310" r:id="rId4"/>
    <p:sldId id="347" r:id="rId5"/>
    <p:sldId id="429" r:id="rId6"/>
    <p:sldId id="349" r:id="rId7"/>
    <p:sldId id="453" r:id="rId8"/>
    <p:sldId id="458" r:id="rId9"/>
    <p:sldId id="457" r:id="rId10"/>
    <p:sldId id="454" r:id="rId11"/>
    <p:sldId id="455" r:id="rId12"/>
    <p:sldId id="456" r:id="rId13"/>
    <p:sldId id="443" r:id="rId14"/>
    <p:sldId id="444" r:id="rId15"/>
    <p:sldId id="445" r:id="rId16"/>
    <p:sldId id="446" r:id="rId17"/>
    <p:sldId id="447" r:id="rId18"/>
    <p:sldId id="448" r:id="rId19"/>
    <p:sldId id="442" r:id="rId20"/>
    <p:sldId id="449" r:id="rId21"/>
    <p:sldId id="467" r:id="rId22"/>
    <p:sldId id="450" r:id="rId23"/>
    <p:sldId id="451" r:id="rId24"/>
    <p:sldId id="460" r:id="rId25"/>
    <p:sldId id="452" r:id="rId26"/>
    <p:sldId id="461" r:id="rId27"/>
    <p:sldId id="463" r:id="rId28"/>
    <p:sldId id="462" r:id="rId29"/>
    <p:sldId id="459" r:id="rId30"/>
    <p:sldId id="464" r:id="rId31"/>
    <p:sldId id="465" r:id="rId3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" initials="u" lastIdx="0" clrIdx="0">
    <p:extLst>
      <p:ext uri="{19B8F6BF-5375-455C-9EA6-DF929625EA0E}">
        <p15:presenceInfo xmlns="" xmlns:p15="http://schemas.microsoft.com/office/powerpoint/2012/main" userId="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FFCC"/>
    <a:srgbClr val="CCFFCC"/>
    <a:srgbClr val="006699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88612" autoAdjust="0"/>
  </p:normalViewPr>
  <p:slideViewPr>
    <p:cSldViewPr>
      <p:cViewPr varScale="1">
        <p:scale>
          <a:sx n="61" d="100"/>
          <a:sy n="61" d="100"/>
        </p:scale>
        <p:origin x="-1566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78"/>
    </p:cViewPr>
  </p:sorterViewPr>
  <p:notesViewPr>
    <p:cSldViewPr>
      <p:cViewPr varScale="1">
        <p:scale>
          <a:sx n="56" d="100"/>
          <a:sy n="56" d="100"/>
        </p:scale>
        <p:origin x="-2874" y="-8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AFE78E8-C00B-4385-BC99-2691FCD6303A}" type="doc">
      <dgm:prSet loTypeId="urn:microsoft.com/office/officeart/2005/8/layout/radial5" loCatId="relationship" qsTypeId="urn:microsoft.com/office/officeart/2005/8/quickstyle/simple1" qsCatId="simple" csTypeId="urn:microsoft.com/office/officeart/2005/8/colors/accent1_2" csCatId="accent1" phldr="1"/>
      <dgm:spPr>
        <a:scene3d>
          <a:camera prst="orthographicFront">
            <a:rot lat="0" lon="0" rev="0"/>
          </a:camera>
          <a:lightRig rig="glow" dir="t">
            <a:rot lat="0" lon="0" rev="4800000"/>
          </a:lightRig>
        </a:scene3d>
      </dgm:spPr>
      <dgm:t>
        <a:bodyPr/>
        <a:lstStyle/>
        <a:p>
          <a:endParaRPr lang="en-US"/>
        </a:p>
      </dgm:t>
    </dgm:pt>
    <dgm:pt modelId="{CABA6F55-D124-4A9C-9C2B-A7EF9661DC51}">
      <dgm:prSet phldrT="[Text]" custT="1"/>
      <dgm:spPr>
        <a:solidFill>
          <a:schemeClr val="accent5">
            <a:lumMod val="50000"/>
          </a:schemeClr>
        </a:solidFill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bn-BD" sz="3600" dirty="0" smtClean="0">
              <a:latin typeface="NikoshBAN" panose="02000000000000000000" pitchFamily="2" charset="0"/>
              <a:cs typeface="NikoshBAN" panose="02000000000000000000" pitchFamily="2" charset="0"/>
            </a:rPr>
            <a:t>পূজা</a:t>
          </a:r>
          <a:endParaRPr lang="en-US" sz="3600" dirty="0">
            <a:latin typeface="NikoshBAN" panose="02000000000000000000" pitchFamily="2" charset="0"/>
            <a:cs typeface="NikoshBAN" panose="02000000000000000000" pitchFamily="2" charset="0"/>
          </a:endParaRPr>
        </a:p>
      </dgm:t>
    </dgm:pt>
    <dgm:pt modelId="{5508A8AD-0580-4B10-8AA2-C19A59FEBB69}" type="parTrans" cxnId="{B9762547-9FCD-418B-9B76-6EF26C1408AA}">
      <dgm:prSet/>
      <dgm:spPr/>
      <dgm:t>
        <a:bodyPr/>
        <a:lstStyle/>
        <a:p>
          <a:endParaRPr lang="en-US"/>
        </a:p>
      </dgm:t>
    </dgm:pt>
    <dgm:pt modelId="{42018C99-1CA7-4B2C-A10E-D0F2ABC54796}" type="sibTrans" cxnId="{B9762547-9FCD-418B-9B76-6EF26C1408AA}">
      <dgm:prSet/>
      <dgm:spPr/>
      <dgm:t>
        <a:bodyPr/>
        <a:lstStyle/>
        <a:p>
          <a:endParaRPr lang="en-US"/>
        </a:p>
      </dgm:t>
    </dgm:pt>
    <dgm:pt modelId="{3404E1C2-CDDA-492B-A3D0-4EA53F0ABD99}">
      <dgm:prSet phldrT="[Text]"/>
      <dgm:spPr>
        <a:solidFill>
          <a:schemeClr val="accent6">
            <a:lumMod val="75000"/>
          </a:schemeClr>
        </a:solidFill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bn-BD" dirty="0" smtClean="0">
              <a:latin typeface="NikoshBAN" panose="02000000000000000000" pitchFamily="2" charset="0"/>
              <a:cs typeface="NikoshBAN" panose="02000000000000000000" pitchFamily="2" charset="0"/>
            </a:rPr>
            <a:t>থানমানা</a:t>
          </a:r>
          <a:endParaRPr lang="en-US" dirty="0"/>
        </a:p>
      </dgm:t>
    </dgm:pt>
    <dgm:pt modelId="{F05025DA-5A1C-45DD-A907-FDA43ED789E9}" type="parTrans" cxnId="{F5E4DDBC-A782-405C-8D9B-A2D6CF408448}">
      <dgm:prSet/>
      <dgm:spPr>
        <a:solidFill>
          <a:srgbClr val="002060"/>
        </a:solidFill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endParaRPr lang="en-US"/>
        </a:p>
      </dgm:t>
    </dgm:pt>
    <dgm:pt modelId="{244FF2C9-CDFA-4230-8A82-26C42A89AF43}" type="sibTrans" cxnId="{F5E4DDBC-A782-405C-8D9B-A2D6CF408448}">
      <dgm:prSet/>
      <dgm:spPr/>
      <dgm:t>
        <a:bodyPr/>
        <a:lstStyle/>
        <a:p>
          <a:endParaRPr lang="en-US"/>
        </a:p>
      </dgm:t>
    </dgm:pt>
    <dgm:pt modelId="{F749C1A4-11EC-4395-AE4F-EB52673643B6}">
      <dgm:prSet phldrT="[Text]"/>
      <dgm:spPr>
        <a:solidFill>
          <a:srgbClr val="002060"/>
        </a:solidFill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bn-BD" dirty="0" smtClean="0">
              <a:latin typeface="NikoshBAN" panose="02000000000000000000" pitchFamily="2" charset="0"/>
              <a:cs typeface="NikoshBAN" panose="02000000000000000000" pitchFamily="2" charset="0"/>
            </a:rPr>
            <a:t>ধর্মকাম</a:t>
          </a:r>
          <a:endParaRPr lang="en-US" dirty="0"/>
        </a:p>
      </dgm:t>
    </dgm:pt>
    <dgm:pt modelId="{DBE965A2-9AAA-4E30-8B93-FEC88362D4B0}" type="parTrans" cxnId="{8EF4924C-38A2-4C72-BC89-122AF3266EA8}">
      <dgm:prSet/>
      <dgm:spPr>
        <a:solidFill>
          <a:srgbClr val="002060"/>
        </a:solidFill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endParaRPr lang="en-US"/>
        </a:p>
      </dgm:t>
    </dgm:pt>
    <dgm:pt modelId="{8065D339-1953-46D6-9648-3E2A7E87C550}" type="sibTrans" cxnId="{8EF4924C-38A2-4C72-BC89-122AF3266EA8}">
      <dgm:prSet/>
      <dgm:spPr/>
      <dgm:t>
        <a:bodyPr/>
        <a:lstStyle/>
        <a:p>
          <a:endParaRPr lang="en-US"/>
        </a:p>
      </dgm:t>
    </dgm:pt>
    <dgm:pt modelId="{6EA5DB91-257E-47A3-8B75-7E0EEDF4F239}">
      <dgm:prSet phldrT="[Text]"/>
      <dgm:spPr>
        <a:solidFill>
          <a:srgbClr val="0070C0"/>
        </a:solidFill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bn-BD" dirty="0" smtClean="0">
              <a:latin typeface="NikoshBAN" panose="02000000000000000000" pitchFamily="2" charset="0"/>
              <a:cs typeface="NikoshBAN" panose="02000000000000000000" pitchFamily="2" charset="0"/>
            </a:rPr>
            <a:t>ভতদ্যা</a:t>
          </a:r>
          <a:endParaRPr lang="en-US" dirty="0"/>
        </a:p>
      </dgm:t>
    </dgm:pt>
    <dgm:pt modelId="{B1733308-4CDA-4C18-AD74-BF30A9548117}" type="parTrans" cxnId="{85724F1C-2253-4817-84D7-750D90F98C84}">
      <dgm:prSet/>
      <dgm:spPr>
        <a:solidFill>
          <a:srgbClr val="002060"/>
        </a:solidFill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endParaRPr lang="en-US"/>
        </a:p>
      </dgm:t>
    </dgm:pt>
    <dgm:pt modelId="{9270F852-627E-46AC-AFFA-A391BD9FF45A}" type="sibTrans" cxnId="{85724F1C-2253-4817-84D7-750D90F98C84}">
      <dgm:prSet/>
      <dgm:spPr/>
      <dgm:t>
        <a:bodyPr/>
        <a:lstStyle/>
        <a:p>
          <a:endParaRPr lang="en-US"/>
        </a:p>
      </dgm:t>
    </dgm:pt>
    <dgm:pt modelId="{165218D3-E3B6-4EED-9A29-9D5710F5F7A8}">
      <dgm:prSet phldrT="[Text]"/>
      <dgm:spPr>
        <a:solidFill>
          <a:schemeClr val="accent2">
            <a:lumMod val="75000"/>
          </a:schemeClr>
        </a:solidFill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bn-BD" dirty="0" smtClean="0">
              <a:latin typeface="NikoshBAN" panose="02000000000000000000" pitchFamily="2" charset="0"/>
              <a:cs typeface="NikoshBAN" panose="02000000000000000000" pitchFamily="2" charset="0"/>
            </a:rPr>
            <a:t>পাংপূজা</a:t>
          </a:r>
          <a:endParaRPr lang="en-US" dirty="0"/>
        </a:p>
      </dgm:t>
    </dgm:pt>
    <dgm:pt modelId="{BEEC929A-D473-470C-AC57-63836ACBA641}" type="parTrans" cxnId="{898F0786-3307-40B0-A244-DFA824B3384A}">
      <dgm:prSet/>
      <dgm:spPr>
        <a:solidFill>
          <a:srgbClr val="002060"/>
        </a:solidFill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endParaRPr lang="en-US"/>
        </a:p>
      </dgm:t>
    </dgm:pt>
    <dgm:pt modelId="{4AEAA7CE-C427-473E-8E2E-F2C83874D009}" type="sibTrans" cxnId="{898F0786-3307-40B0-A244-DFA824B3384A}">
      <dgm:prSet/>
      <dgm:spPr/>
      <dgm:t>
        <a:bodyPr/>
        <a:lstStyle/>
        <a:p>
          <a:endParaRPr lang="en-US"/>
        </a:p>
      </dgm:t>
    </dgm:pt>
    <dgm:pt modelId="{F4C64698-7DC1-44AD-8DAA-D6F85B5B2351}">
      <dgm:prSet/>
      <dgm:spPr>
        <a:solidFill>
          <a:srgbClr val="7030A0"/>
        </a:solidFill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bn-BD" dirty="0" smtClean="0">
              <a:latin typeface="NikoshBAN" panose="02000000000000000000" pitchFamily="2" charset="0"/>
              <a:cs typeface="NikoshBAN" panose="02000000000000000000" pitchFamily="2" charset="0"/>
            </a:rPr>
            <a:t>জুমমারা পূজা</a:t>
          </a:r>
          <a:endParaRPr lang="en-US" dirty="0"/>
        </a:p>
      </dgm:t>
    </dgm:pt>
    <dgm:pt modelId="{61EDA8D3-C9E4-4AB2-AED0-C4BBC334BC0F}" type="parTrans" cxnId="{21B242FF-DDA7-4B56-B11B-EF10AD38A935}">
      <dgm:prSet/>
      <dgm:spPr>
        <a:solidFill>
          <a:srgbClr val="002060"/>
        </a:solidFill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endParaRPr lang="en-US"/>
        </a:p>
      </dgm:t>
    </dgm:pt>
    <dgm:pt modelId="{65E42D77-E6DB-48E1-92E6-08EC1AF558D5}" type="sibTrans" cxnId="{21B242FF-DDA7-4B56-B11B-EF10AD38A935}">
      <dgm:prSet/>
      <dgm:spPr/>
      <dgm:t>
        <a:bodyPr/>
        <a:lstStyle/>
        <a:p>
          <a:endParaRPr lang="en-US"/>
        </a:p>
      </dgm:t>
    </dgm:pt>
    <dgm:pt modelId="{C9AB0C40-005E-4EC6-9FE8-2391C5621B1D}" type="pres">
      <dgm:prSet presAssocID="{BAFE78E8-C00B-4385-BC99-2691FCD6303A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EB4F3C6-E324-4C33-B8D7-39C618A834F0}" type="pres">
      <dgm:prSet presAssocID="{CABA6F55-D124-4A9C-9C2B-A7EF9661DC51}" presName="centerShape" presStyleLbl="node0" presStyleIdx="0" presStyleCnt="1"/>
      <dgm:spPr/>
      <dgm:t>
        <a:bodyPr/>
        <a:lstStyle/>
        <a:p>
          <a:endParaRPr lang="en-US"/>
        </a:p>
      </dgm:t>
    </dgm:pt>
    <dgm:pt modelId="{C6CE1708-6A0F-40A0-A93A-A0F5AE3AF360}" type="pres">
      <dgm:prSet presAssocID="{F05025DA-5A1C-45DD-A907-FDA43ED789E9}" presName="parTrans" presStyleLbl="sibTrans2D1" presStyleIdx="0" presStyleCnt="5"/>
      <dgm:spPr/>
      <dgm:t>
        <a:bodyPr/>
        <a:lstStyle/>
        <a:p>
          <a:endParaRPr lang="en-US"/>
        </a:p>
      </dgm:t>
    </dgm:pt>
    <dgm:pt modelId="{AA2EE294-0FAE-4920-BAE0-EC27A279C776}" type="pres">
      <dgm:prSet presAssocID="{F05025DA-5A1C-45DD-A907-FDA43ED789E9}" presName="connectorText" presStyleLbl="sibTrans2D1" presStyleIdx="0" presStyleCnt="5"/>
      <dgm:spPr/>
      <dgm:t>
        <a:bodyPr/>
        <a:lstStyle/>
        <a:p>
          <a:endParaRPr lang="en-US"/>
        </a:p>
      </dgm:t>
    </dgm:pt>
    <dgm:pt modelId="{45ED15CA-0388-4001-89EC-D5756633C606}" type="pres">
      <dgm:prSet presAssocID="{3404E1C2-CDDA-492B-A3D0-4EA53F0ABD99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0A37FAD-9044-406B-9E23-4CE562429DB2}" type="pres">
      <dgm:prSet presAssocID="{DBE965A2-9AAA-4E30-8B93-FEC88362D4B0}" presName="parTrans" presStyleLbl="sibTrans2D1" presStyleIdx="1" presStyleCnt="5"/>
      <dgm:spPr/>
      <dgm:t>
        <a:bodyPr/>
        <a:lstStyle/>
        <a:p>
          <a:endParaRPr lang="en-US"/>
        </a:p>
      </dgm:t>
    </dgm:pt>
    <dgm:pt modelId="{A6E3BD8F-802A-4A96-814F-8EE92E9BFE4E}" type="pres">
      <dgm:prSet presAssocID="{DBE965A2-9AAA-4E30-8B93-FEC88362D4B0}" presName="connectorText" presStyleLbl="sibTrans2D1" presStyleIdx="1" presStyleCnt="5"/>
      <dgm:spPr/>
      <dgm:t>
        <a:bodyPr/>
        <a:lstStyle/>
        <a:p>
          <a:endParaRPr lang="en-US"/>
        </a:p>
      </dgm:t>
    </dgm:pt>
    <dgm:pt modelId="{D56A8632-DBBE-41A4-8170-494DC7C10D34}" type="pres">
      <dgm:prSet presAssocID="{F749C1A4-11EC-4395-AE4F-EB52673643B6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84E3E5A-FFBE-4DAF-A8E8-BB6A2CE375E0}" type="pres">
      <dgm:prSet presAssocID="{B1733308-4CDA-4C18-AD74-BF30A9548117}" presName="parTrans" presStyleLbl="sibTrans2D1" presStyleIdx="2" presStyleCnt="5"/>
      <dgm:spPr/>
      <dgm:t>
        <a:bodyPr/>
        <a:lstStyle/>
        <a:p>
          <a:endParaRPr lang="en-US"/>
        </a:p>
      </dgm:t>
    </dgm:pt>
    <dgm:pt modelId="{139EE984-2111-4110-BF19-0BB101841EBA}" type="pres">
      <dgm:prSet presAssocID="{B1733308-4CDA-4C18-AD74-BF30A9548117}" presName="connectorText" presStyleLbl="sibTrans2D1" presStyleIdx="2" presStyleCnt="5"/>
      <dgm:spPr/>
      <dgm:t>
        <a:bodyPr/>
        <a:lstStyle/>
        <a:p>
          <a:endParaRPr lang="en-US"/>
        </a:p>
      </dgm:t>
    </dgm:pt>
    <dgm:pt modelId="{B50AE2DD-FBFC-4049-9C7C-5FCB064CF0CD}" type="pres">
      <dgm:prSet presAssocID="{6EA5DB91-257E-47A3-8B75-7E0EEDF4F239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6A1569B-39EE-4AEA-9E17-2B90F988785E}" type="pres">
      <dgm:prSet presAssocID="{BEEC929A-D473-470C-AC57-63836ACBA641}" presName="parTrans" presStyleLbl="sibTrans2D1" presStyleIdx="3" presStyleCnt="5"/>
      <dgm:spPr/>
      <dgm:t>
        <a:bodyPr/>
        <a:lstStyle/>
        <a:p>
          <a:endParaRPr lang="en-US"/>
        </a:p>
      </dgm:t>
    </dgm:pt>
    <dgm:pt modelId="{760D2320-5057-4366-9B6D-05329A4C9B39}" type="pres">
      <dgm:prSet presAssocID="{BEEC929A-D473-470C-AC57-63836ACBA641}" presName="connectorText" presStyleLbl="sibTrans2D1" presStyleIdx="3" presStyleCnt="5"/>
      <dgm:spPr/>
      <dgm:t>
        <a:bodyPr/>
        <a:lstStyle/>
        <a:p>
          <a:endParaRPr lang="en-US"/>
        </a:p>
      </dgm:t>
    </dgm:pt>
    <dgm:pt modelId="{4A38A7DA-9F29-488F-A9F9-4B1578B8966D}" type="pres">
      <dgm:prSet presAssocID="{165218D3-E3B6-4EED-9A29-9D5710F5F7A8}" presName="node" presStyleLbl="node1" presStyleIdx="3" presStyleCnt="5" custRadScaleRad="99460" custRadScaleInc="-119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363C025-32E4-429B-8C84-3FA979F2302B}" type="pres">
      <dgm:prSet presAssocID="{61EDA8D3-C9E4-4AB2-AED0-C4BBC334BC0F}" presName="parTrans" presStyleLbl="sibTrans2D1" presStyleIdx="4" presStyleCnt="5"/>
      <dgm:spPr/>
      <dgm:t>
        <a:bodyPr/>
        <a:lstStyle/>
        <a:p>
          <a:endParaRPr lang="en-US"/>
        </a:p>
      </dgm:t>
    </dgm:pt>
    <dgm:pt modelId="{07786A22-D96E-48EA-B650-5890C19ECB5B}" type="pres">
      <dgm:prSet presAssocID="{61EDA8D3-C9E4-4AB2-AED0-C4BBC334BC0F}" presName="connectorText" presStyleLbl="sibTrans2D1" presStyleIdx="4" presStyleCnt="5"/>
      <dgm:spPr/>
      <dgm:t>
        <a:bodyPr/>
        <a:lstStyle/>
        <a:p>
          <a:endParaRPr lang="en-US"/>
        </a:p>
      </dgm:t>
    </dgm:pt>
    <dgm:pt modelId="{4C96F416-2931-44AE-93B3-2BB0E1CE8B89}" type="pres">
      <dgm:prSet presAssocID="{F4C64698-7DC1-44AD-8DAA-D6F85B5B2351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5DDB1AA-70D5-4D03-914B-0A1A4FFB98EA}" type="presOf" srcId="{B1733308-4CDA-4C18-AD74-BF30A9548117}" destId="{484E3E5A-FFBE-4DAF-A8E8-BB6A2CE375E0}" srcOrd="0" destOrd="0" presId="urn:microsoft.com/office/officeart/2005/8/layout/radial5"/>
    <dgm:cxn modelId="{BC09ECDE-E7E6-4B1E-B24B-BB42059F57A5}" type="presOf" srcId="{3404E1C2-CDDA-492B-A3D0-4EA53F0ABD99}" destId="{45ED15CA-0388-4001-89EC-D5756633C606}" srcOrd="0" destOrd="0" presId="urn:microsoft.com/office/officeart/2005/8/layout/radial5"/>
    <dgm:cxn modelId="{0A815A3F-8E2F-4AD4-8684-8A8A47CA4A2A}" type="presOf" srcId="{F749C1A4-11EC-4395-AE4F-EB52673643B6}" destId="{D56A8632-DBBE-41A4-8170-494DC7C10D34}" srcOrd="0" destOrd="0" presId="urn:microsoft.com/office/officeart/2005/8/layout/radial5"/>
    <dgm:cxn modelId="{21B242FF-DDA7-4B56-B11B-EF10AD38A935}" srcId="{CABA6F55-D124-4A9C-9C2B-A7EF9661DC51}" destId="{F4C64698-7DC1-44AD-8DAA-D6F85B5B2351}" srcOrd="4" destOrd="0" parTransId="{61EDA8D3-C9E4-4AB2-AED0-C4BBC334BC0F}" sibTransId="{65E42D77-E6DB-48E1-92E6-08EC1AF558D5}"/>
    <dgm:cxn modelId="{898F0786-3307-40B0-A244-DFA824B3384A}" srcId="{CABA6F55-D124-4A9C-9C2B-A7EF9661DC51}" destId="{165218D3-E3B6-4EED-9A29-9D5710F5F7A8}" srcOrd="3" destOrd="0" parTransId="{BEEC929A-D473-470C-AC57-63836ACBA641}" sibTransId="{4AEAA7CE-C427-473E-8E2E-F2C83874D009}"/>
    <dgm:cxn modelId="{76931846-8C1A-44F8-B951-BCB5DB3228D6}" type="presOf" srcId="{DBE965A2-9AAA-4E30-8B93-FEC88362D4B0}" destId="{A6E3BD8F-802A-4A96-814F-8EE92E9BFE4E}" srcOrd="1" destOrd="0" presId="urn:microsoft.com/office/officeart/2005/8/layout/radial5"/>
    <dgm:cxn modelId="{7AF67202-FD9F-491E-B804-0245BEEBCB2E}" type="presOf" srcId="{61EDA8D3-C9E4-4AB2-AED0-C4BBC334BC0F}" destId="{07786A22-D96E-48EA-B650-5890C19ECB5B}" srcOrd="1" destOrd="0" presId="urn:microsoft.com/office/officeart/2005/8/layout/radial5"/>
    <dgm:cxn modelId="{84DECCF8-26E2-4F44-8685-80748EA87219}" type="presOf" srcId="{BEEC929A-D473-470C-AC57-63836ACBA641}" destId="{760D2320-5057-4366-9B6D-05329A4C9B39}" srcOrd="1" destOrd="0" presId="urn:microsoft.com/office/officeart/2005/8/layout/radial5"/>
    <dgm:cxn modelId="{F5E4DDBC-A782-405C-8D9B-A2D6CF408448}" srcId="{CABA6F55-D124-4A9C-9C2B-A7EF9661DC51}" destId="{3404E1C2-CDDA-492B-A3D0-4EA53F0ABD99}" srcOrd="0" destOrd="0" parTransId="{F05025DA-5A1C-45DD-A907-FDA43ED789E9}" sibTransId="{244FF2C9-CDFA-4230-8A82-26C42A89AF43}"/>
    <dgm:cxn modelId="{B03B260C-360A-45DA-8FF3-29F0F637A084}" type="presOf" srcId="{DBE965A2-9AAA-4E30-8B93-FEC88362D4B0}" destId="{40A37FAD-9044-406B-9E23-4CE562429DB2}" srcOrd="0" destOrd="0" presId="urn:microsoft.com/office/officeart/2005/8/layout/radial5"/>
    <dgm:cxn modelId="{BA3E57E7-42CD-4738-A948-BEFA208784E4}" type="presOf" srcId="{F4C64698-7DC1-44AD-8DAA-D6F85B5B2351}" destId="{4C96F416-2931-44AE-93B3-2BB0E1CE8B89}" srcOrd="0" destOrd="0" presId="urn:microsoft.com/office/officeart/2005/8/layout/radial5"/>
    <dgm:cxn modelId="{B9762547-9FCD-418B-9B76-6EF26C1408AA}" srcId="{BAFE78E8-C00B-4385-BC99-2691FCD6303A}" destId="{CABA6F55-D124-4A9C-9C2B-A7EF9661DC51}" srcOrd="0" destOrd="0" parTransId="{5508A8AD-0580-4B10-8AA2-C19A59FEBB69}" sibTransId="{42018C99-1CA7-4B2C-A10E-D0F2ABC54796}"/>
    <dgm:cxn modelId="{8D937324-6E9E-42BE-B6DE-CA7AA6D8DDFE}" type="presOf" srcId="{F05025DA-5A1C-45DD-A907-FDA43ED789E9}" destId="{AA2EE294-0FAE-4920-BAE0-EC27A279C776}" srcOrd="1" destOrd="0" presId="urn:microsoft.com/office/officeart/2005/8/layout/radial5"/>
    <dgm:cxn modelId="{03A66FD0-AC2C-4F98-AE09-641B532FD2F9}" type="presOf" srcId="{165218D3-E3B6-4EED-9A29-9D5710F5F7A8}" destId="{4A38A7DA-9F29-488F-A9F9-4B1578B8966D}" srcOrd="0" destOrd="0" presId="urn:microsoft.com/office/officeart/2005/8/layout/radial5"/>
    <dgm:cxn modelId="{1B883227-3240-4A39-9584-92CE26F9A837}" type="presOf" srcId="{B1733308-4CDA-4C18-AD74-BF30A9548117}" destId="{139EE984-2111-4110-BF19-0BB101841EBA}" srcOrd="1" destOrd="0" presId="urn:microsoft.com/office/officeart/2005/8/layout/radial5"/>
    <dgm:cxn modelId="{DAAC9432-C786-415C-95F8-3C6EB5511843}" type="presOf" srcId="{BAFE78E8-C00B-4385-BC99-2691FCD6303A}" destId="{C9AB0C40-005E-4EC6-9FE8-2391C5621B1D}" srcOrd="0" destOrd="0" presId="urn:microsoft.com/office/officeart/2005/8/layout/radial5"/>
    <dgm:cxn modelId="{85724F1C-2253-4817-84D7-750D90F98C84}" srcId="{CABA6F55-D124-4A9C-9C2B-A7EF9661DC51}" destId="{6EA5DB91-257E-47A3-8B75-7E0EEDF4F239}" srcOrd="2" destOrd="0" parTransId="{B1733308-4CDA-4C18-AD74-BF30A9548117}" sibTransId="{9270F852-627E-46AC-AFFA-A391BD9FF45A}"/>
    <dgm:cxn modelId="{6C01CF94-0CFC-4F80-B47D-A80AC71FF08F}" type="presOf" srcId="{6EA5DB91-257E-47A3-8B75-7E0EEDF4F239}" destId="{B50AE2DD-FBFC-4049-9C7C-5FCB064CF0CD}" srcOrd="0" destOrd="0" presId="urn:microsoft.com/office/officeart/2005/8/layout/radial5"/>
    <dgm:cxn modelId="{B5029263-4CD8-42BA-8120-A50B1B2ABC29}" type="presOf" srcId="{F05025DA-5A1C-45DD-A907-FDA43ED789E9}" destId="{C6CE1708-6A0F-40A0-A93A-A0F5AE3AF360}" srcOrd="0" destOrd="0" presId="urn:microsoft.com/office/officeart/2005/8/layout/radial5"/>
    <dgm:cxn modelId="{8EF4924C-38A2-4C72-BC89-122AF3266EA8}" srcId="{CABA6F55-D124-4A9C-9C2B-A7EF9661DC51}" destId="{F749C1A4-11EC-4395-AE4F-EB52673643B6}" srcOrd="1" destOrd="0" parTransId="{DBE965A2-9AAA-4E30-8B93-FEC88362D4B0}" sibTransId="{8065D339-1953-46D6-9648-3E2A7E87C550}"/>
    <dgm:cxn modelId="{226D26AC-1289-4BDA-AB91-F4FEAE2EC52C}" type="presOf" srcId="{61EDA8D3-C9E4-4AB2-AED0-C4BBC334BC0F}" destId="{E363C025-32E4-429B-8C84-3FA979F2302B}" srcOrd="0" destOrd="0" presId="urn:microsoft.com/office/officeart/2005/8/layout/radial5"/>
    <dgm:cxn modelId="{900BF6C7-37EF-4A73-B746-3567E3D24F8A}" type="presOf" srcId="{CABA6F55-D124-4A9C-9C2B-A7EF9661DC51}" destId="{AEB4F3C6-E324-4C33-B8D7-39C618A834F0}" srcOrd="0" destOrd="0" presId="urn:microsoft.com/office/officeart/2005/8/layout/radial5"/>
    <dgm:cxn modelId="{26B675ED-F848-46C1-AE42-B1D99C115D3D}" type="presOf" srcId="{BEEC929A-D473-470C-AC57-63836ACBA641}" destId="{A6A1569B-39EE-4AEA-9E17-2B90F988785E}" srcOrd="0" destOrd="0" presId="urn:microsoft.com/office/officeart/2005/8/layout/radial5"/>
    <dgm:cxn modelId="{2FE06ABF-E8F5-4906-ADCD-703BD7A47AC9}" type="presParOf" srcId="{C9AB0C40-005E-4EC6-9FE8-2391C5621B1D}" destId="{AEB4F3C6-E324-4C33-B8D7-39C618A834F0}" srcOrd="0" destOrd="0" presId="urn:microsoft.com/office/officeart/2005/8/layout/radial5"/>
    <dgm:cxn modelId="{CC545745-40F3-48CB-8D85-90E4141435E9}" type="presParOf" srcId="{C9AB0C40-005E-4EC6-9FE8-2391C5621B1D}" destId="{C6CE1708-6A0F-40A0-A93A-A0F5AE3AF360}" srcOrd="1" destOrd="0" presId="urn:microsoft.com/office/officeart/2005/8/layout/radial5"/>
    <dgm:cxn modelId="{CA62BF74-B83F-4DD6-98A5-296547967122}" type="presParOf" srcId="{C6CE1708-6A0F-40A0-A93A-A0F5AE3AF360}" destId="{AA2EE294-0FAE-4920-BAE0-EC27A279C776}" srcOrd="0" destOrd="0" presId="urn:microsoft.com/office/officeart/2005/8/layout/radial5"/>
    <dgm:cxn modelId="{73C87316-1D5B-40AD-B2BB-2F907E930604}" type="presParOf" srcId="{C9AB0C40-005E-4EC6-9FE8-2391C5621B1D}" destId="{45ED15CA-0388-4001-89EC-D5756633C606}" srcOrd="2" destOrd="0" presId="urn:microsoft.com/office/officeart/2005/8/layout/radial5"/>
    <dgm:cxn modelId="{DC4AEE07-D2C4-4043-8130-2BBCB855D62A}" type="presParOf" srcId="{C9AB0C40-005E-4EC6-9FE8-2391C5621B1D}" destId="{40A37FAD-9044-406B-9E23-4CE562429DB2}" srcOrd="3" destOrd="0" presId="urn:microsoft.com/office/officeart/2005/8/layout/radial5"/>
    <dgm:cxn modelId="{76E79177-E9C0-4D23-A724-1FA93E982CC1}" type="presParOf" srcId="{40A37FAD-9044-406B-9E23-4CE562429DB2}" destId="{A6E3BD8F-802A-4A96-814F-8EE92E9BFE4E}" srcOrd="0" destOrd="0" presId="urn:microsoft.com/office/officeart/2005/8/layout/radial5"/>
    <dgm:cxn modelId="{739710A9-80E2-4398-81F7-B40EF3EB8B09}" type="presParOf" srcId="{C9AB0C40-005E-4EC6-9FE8-2391C5621B1D}" destId="{D56A8632-DBBE-41A4-8170-494DC7C10D34}" srcOrd="4" destOrd="0" presId="urn:microsoft.com/office/officeart/2005/8/layout/radial5"/>
    <dgm:cxn modelId="{F4BB09D7-4569-45C9-833F-9004FD6A747D}" type="presParOf" srcId="{C9AB0C40-005E-4EC6-9FE8-2391C5621B1D}" destId="{484E3E5A-FFBE-4DAF-A8E8-BB6A2CE375E0}" srcOrd="5" destOrd="0" presId="urn:microsoft.com/office/officeart/2005/8/layout/radial5"/>
    <dgm:cxn modelId="{50D2C2A0-7FEF-47FC-A022-F124780AECC7}" type="presParOf" srcId="{484E3E5A-FFBE-4DAF-A8E8-BB6A2CE375E0}" destId="{139EE984-2111-4110-BF19-0BB101841EBA}" srcOrd="0" destOrd="0" presId="urn:microsoft.com/office/officeart/2005/8/layout/radial5"/>
    <dgm:cxn modelId="{8B767214-5C2B-4596-BB05-A20B475A371C}" type="presParOf" srcId="{C9AB0C40-005E-4EC6-9FE8-2391C5621B1D}" destId="{B50AE2DD-FBFC-4049-9C7C-5FCB064CF0CD}" srcOrd="6" destOrd="0" presId="urn:microsoft.com/office/officeart/2005/8/layout/radial5"/>
    <dgm:cxn modelId="{5A29AC83-0CA8-443C-A01F-765CE86B6076}" type="presParOf" srcId="{C9AB0C40-005E-4EC6-9FE8-2391C5621B1D}" destId="{A6A1569B-39EE-4AEA-9E17-2B90F988785E}" srcOrd="7" destOrd="0" presId="urn:microsoft.com/office/officeart/2005/8/layout/radial5"/>
    <dgm:cxn modelId="{7E9EFE75-EE9C-49CA-8E98-E78E6D6AEDED}" type="presParOf" srcId="{A6A1569B-39EE-4AEA-9E17-2B90F988785E}" destId="{760D2320-5057-4366-9B6D-05329A4C9B39}" srcOrd="0" destOrd="0" presId="urn:microsoft.com/office/officeart/2005/8/layout/radial5"/>
    <dgm:cxn modelId="{2DA60FA2-BFF3-4095-81F1-49F85C162ABD}" type="presParOf" srcId="{C9AB0C40-005E-4EC6-9FE8-2391C5621B1D}" destId="{4A38A7DA-9F29-488F-A9F9-4B1578B8966D}" srcOrd="8" destOrd="0" presId="urn:microsoft.com/office/officeart/2005/8/layout/radial5"/>
    <dgm:cxn modelId="{ADF17D06-254E-45D6-B8D9-196738AE5106}" type="presParOf" srcId="{C9AB0C40-005E-4EC6-9FE8-2391C5621B1D}" destId="{E363C025-32E4-429B-8C84-3FA979F2302B}" srcOrd="9" destOrd="0" presId="urn:microsoft.com/office/officeart/2005/8/layout/radial5"/>
    <dgm:cxn modelId="{0730252F-CC5F-4F36-9AEC-87B03B47E03A}" type="presParOf" srcId="{E363C025-32E4-429B-8C84-3FA979F2302B}" destId="{07786A22-D96E-48EA-B650-5890C19ECB5B}" srcOrd="0" destOrd="0" presId="urn:microsoft.com/office/officeart/2005/8/layout/radial5"/>
    <dgm:cxn modelId="{FA1DB137-41A3-4341-B14A-A6C397840D23}" type="presParOf" srcId="{C9AB0C40-005E-4EC6-9FE8-2391C5621B1D}" destId="{4C96F416-2931-44AE-93B3-2BB0E1CE8B89}" srcOrd="10" destOrd="0" presId="urn:microsoft.com/office/officeart/2005/8/layout/radial5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EB4F3C6-E324-4C33-B8D7-39C618A834F0}">
      <dsp:nvSpPr>
        <dsp:cNvPr id="0" name=""/>
        <dsp:cNvSpPr/>
      </dsp:nvSpPr>
      <dsp:spPr>
        <a:xfrm>
          <a:off x="1552277" y="1745837"/>
          <a:ext cx="1162645" cy="1162645"/>
        </a:xfrm>
        <a:prstGeom prst="ellipse">
          <a:avLst/>
        </a:prstGeom>
        <a:solidFill>
          <a:schemeClr val="accent5">
            <a:lumMod val="50000"/>
          </a:schemeClr>
        </a:solidFill>
        <a:ln w="25400" cap="flat" cmpd="sng" algn="ctr">
          <a:noFill/>
          <a:prstDash val="solid"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n-BD" sz="3600" kern="1200" dirty="0" smtClean="0">
              <a:latin typeface="NikoshBAN" panose="02000000000000000000" pitchFamily="2" charset="0"/>
              <a:cs typeface="NikoshBAN" panose="02000000000000000000" pitchFamily="2" charset="0"/>
            </a:rPr>
            <a:t>পূজা</a:t>
          </a:r>
          <a:endParaRPr lang="en-US" sz="3600" kern="1200" dirty="0">
            <a:latin typeface="NikoshBAN" panose="02000000000000000000" pitchFamily="2" charset="0"/>
            <a:cs typeface="NikoshBAN" panose="02000000000000000000" pitchFamily="2" charset="0"/>
          </a:endParaRPr>
        </a:p>
      </dsp:txBody>
      <dsp:txXfrm>
        <a:off x="1722542" y="1916102"/>
        <a:ext cx="822115" cy="822115"/>
      </dsp:txXfrm>
    </dsp:sp>
    <dsp:sp modelId="{C6CE1708-6A0F-40A0-A93A-A0F5AE3AF360}">
      <dsp:nvSpPr>
        <dsp:cNvPr id="0" name=""/>
        <dsp:cNvSpPr/>
      </dsp:nvSpPr>
      <dsp:spPr>
        <a:xfrm rot="16200000">
          <a:off x="2009924" y="1321838"/>
          <a:ext cx="247350" cy="395299"/>
        </a:xfrm>
        <a:prstGeom prst="rightArrow">
          <a:avLst>
            <a:gd name="adj1" fmla="val 60000"/>
            <a:gd name="adj2" fmla="val 50000"/>
          </a:avLst>
        </a:prstGeom>
        <a:solidFill>
          <a:srgbClr val="002060"/>
        </a:solidFill>
        <a:ln>
          <a:noFill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700" kern="1200"/>
        </a:p>
      </dsp:txBody>
      <dsp:txXfrm>
        <a:off x="2047027" y="1438001"/>
        <a:ext cx="173145" cy="237179"/>
      </dsp:txXfrm>
    </dsp:sp>
    <dsp:sp modelId="{45ED15CA-0388-4001-89EC-D5756633C606}">
      <dsp:nvSpPr>
        <dsp:cNvPr id="0" name=""/>
        <dsp:cNvSpPr/>
      </dsp:nvSpPr>
      <dsp:spPr>
        <a:xfrm>
          <a:off x="1552277" y="116492"/>
          <a:ext cx="1162645" cy="1162645"/>
        </a:xfrm>
        <a:prstGeom prst="ellipse">
          <a:avLst/>
        </a:prstGeom>
        <a:solidFill>
          <a:schemeClr val="accent6">
            <a:lumMod val="75000"/>
          </a:schemeClr>
        </a:solidFill>
        <a:ln w="25400" cap="flat" cmpd="sng" algn="ctr">
          <a:noFill/>
          <a:prstDash val="solid"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n-BD" sz="2300" kern="1200" dirty="0" smtClean="0">
              <a:latin typeface="NikoshBAN" panose="02000000000000000000" pitchFamily="2" charset="0"/>
              <a:cs typeface="NikoshBAN" panose="02000000000000000000" pitchFamily="2" charset="0"/>
            </a:rPr>
            <a:t>থানমানা</a:t>
          </a:r>
          <a:endParaRPr lang="en-US" sz="2300" kern="1200" dirty="0"/>
        </a:p>
      </dsp:txBody>
      <dsp:txXfrm>
        <a:off x="1722542" y="286757"/>
        <a:ext cx="822115" cy="822115"/>
      </dsp:txXfrm>
    </dsp:sp>
    <dsp:sp modelId="{40A37FAD-9044-406B-9E23-4CE562429DB2}">
      <dsp:nvSpPr>
        <dsp:cNvPr id="0" name=""/>
        <dsp:cNvSpPr/>
      </dsp:nvSpPr>
      <dsp:spPr>
        <a:xfrm rot="20520000">
          <a:off x="2778066" y="1879926"/>
          <a:ext cx="247350" cy="395299"/>
        </a:xfrm>
        <a:prstGeom prst="rightArrow">
          <a:avLst>
            <a:gd name="adj1" fmla="val 60000"/>
            <a:gd name="adj2" fmla="val 50000"/>
          </a:avLst>
        </a:prstGeom>
        <a:solidFill>
          <a:srgbClr val="002060"/>
        </a:solidFill>
        <a:ln>
          <a:noFill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700" kern="1200"/>
        </a:p>
      </dsp:txBody>
      <dsp:txXfrm>
        <a:off x="2779882" y="1970451"/>
        <a:ext cx="173145" cy="237179"/>
      </dsp:txXfrm>
    </dsp:sp>
    <dsp:sp modelId="{D56A8632-DBBE-41A4-8170-494DC7C10D34}">
      <dsp:nvSpPr>
        <dsp:cNvPr id="0" name=""/>
        <dsp:cNvSpPr/>
      </dsp:nvSpPr>
      <dsp:spPr>
        <a:xfrm>
          <a:off x="3101876" y="1242342"/>
          <a:ext cx="1162645" cy="1162645"/>
        </a:xfrm>
        <a:prstGeom prst="ellipse">
          <a:avLst/>
        </a:prstGeom>
        <a:solidFill>
          <a:srgbClr val="002060"/>
        </a:solidFill>
        <a:ln w="25400" cap="flat" cmpd="sng" algn="ctr">
          <a:noFill/>
          <a:prstDash val="solid"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n-BD" sz="2300" kern="1200" dirty="0" smtClean="0">
              <a:latin typeface="NikoshBAN" panose="02000000000000000000" pitchFamily="2" charset="0"/>
              <a:cs typeface="NikoshBAN" panose="02000000000000000000" pitchFamily="2" charset="0"/>
            </a:rPr>
            <a:t>ধর্মকাম</a:t>
          </a:r>
          <a:endParaRPr lang="en-US" sz="2300" kern="1200" dirty="0"/>
        </a:p>
      </dsp:txBody>
      <dsp:txXfrm>
        <a:off x="3272141" y="1412607"/>
        <a:ext cx="822115" cy="822115"/>
      </dsp:txXfrm>
    </dsp:sp>
    <dsp:sp modelId="{484E3E5A-FFBE-4DAF-A8E8-BB6A2CE375E0}">
      <dsp:nvSpPr>
        <dsp:cNvPr id="0" name=""/>
        <dsp:cNvSpPr/>
      </dsp:nvSpPr>
      <dsp:spPr>
        <a:xfrm rot="3240000">
          <a:off x="2484662" y="2782930"/>
          <a:ext cx="247350" cy="395299"/>
        </a:xfrm>
        <a:prstGeom prst="rightArrow">
          <a:avLst>
            <a:gd name="adj1" fmla="val 60000"/>
            <a:gd name="adj2" fmla="val 50000"/>
          </a:avLst>
        </a:prstGeom>
        <a:solidFill>
          <a:srgbClr val="002060"/>
        </a:solidFill>
        <a:ln>
          <a:noFill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700" kern="1200"/>
        </a:p>
      </dsp:txBody>
      <dsp:txXfrm>
        <a:off x="2499956" y="2831973"/>
        <a:ext cx="173145" cy="237179"/>
      </dsp:txXfrm>
    </dsp:sp>
    <dsp:sp modelId="{B50AE2DD-FBFC-4049-9C7C-5FCB064CF0CD}">
      <dsp:nvSpPr>
        <dsp:cNvPr id="0" name=""/>
        <dsp:cNvSpPr/>
      </dsp:nvSpPr>
      <dsp:spPr>
        <a:xfrm>
          <a:off x="2509982" y="3064004"/>
          <a:ext cx="1162645" cy="1162645"/>
        </a:xfrm>
        <a:prstGeom prst="ellipse">
          <a:avLst/>
        </a:prstGeom>
        <a:solidFill>
          <a:srgbClr val="0070C0"/>
        </a:solidFill>
        <a:ln w="25400" cap="flat" cmpd="sng" algn="ctr">
          <a:noFill/>
          <a:prstDash val="solid"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n-BD" sz="2300" kern="1200" dirty="0" smtClean="0">
              <a:latin typeface="NikoshBAN" panose="02000000000000000000" pitchFamily="2" charset="0"/>
              <a:cs typeface="NikoshBAN" panose="02000000000000000000" pitchFamily="2" charset="0"/>
            </a:rPr>
            <a:t>ভতদ্যা</a:t>
          </a:r>
          <a:endParaRPr lang="en-US" sz="2300" kern="1200" dirty="0"/>
        </a:p>
      </dsp:txBody>
      <dsp:txXfrm>
        <a:off x="2680247" y="3234269"/>
        <a:ext cx="822115" cy="822115"/>
      </dsp:txXfrm>
    </dsp:sp>
    <dsp:sp modelId="{A6A1569B-39EE-4AEA-9E17-2B90F988785E}">
      <dsp:nvSpPr>
        <dsp:cNvPr id="0" name=""/>
        <dsp:cNvSpPr/>
      </dsp:nvSpPr>
      <dsp:spPr>
        <a:xfrm rot="7534210">
          <a:off x="1544916" y="2783002"/>
          <a:ext cx="242687" cy="395299"/>
        </a:xfrm>
        <a:prstGeom prst="rightArrow">
          <a:avLst>
            <a:gd name="adj1" fmla="val 60000"/>
            <a:gd name="adj2" fmla="val 50000"/>
          </a:avLst>
        </a:prstGeom>
        <a:solidFill>
          <a:srgbClr val="002060"/>
        </a:solidFill>
        <a:ln>
          <a:noFill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700" kern="1200"/>
        </a:p>
      </dsp:txBody>
      <dsp:txXfrm rot="10800000">
        <a:off x="1602495" y="2832452"/>
        <a:ext cx="169881" cy="237179"/>
      </dsp:txXfrm>
    </dsp:sp>
    <dsp:sp modelId="{4A38A7DA-9F29-488F-A9F9-4B1578B8966D}">
      <dsp:nvSpPr>
        <dsp:cNvPr id="0" name=""/>
        <dsp:cNvSpPr/>
      </dsp:nvSpPr>
      <dsp:spPr>
        <a:xfrm>
          <a:off x="609606" y="3063995"/>
          <a:ext cx="1162645" cy="1162645"/>
        </a:xfrm>
        <a:prstGeom prst="ellipse">
          <a:avLst/>
        </a:prstGeom>
        <a:solidFill>
          <a:schemeClr val="accent2">
            <a:lumMod val="75000"/>
          </a:schemeClr>
        </a:solidFill>
        <a:ln w="25400" cap="flat" cmpd="sng" algn="ctr">
          <a:noFill/>
          <a:prstDash val="solid"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n-BD" sz="2300" kern="1200" dirty="0" smtClean="0">
              <a:latin typeface="NikoshBAN" panose="02000000000000000000" pitchFamily="2" charset="0"/>
              <a:cs typeface="NikoshBAN" panose="02000000000000000000" pitchFamily="2" charset="0"/>
            </a:rPr>
            <a:t>পাংপূজা</a:t>
          </a:r>
          <a:endParaRPr lang="en-US" sz="2300" kern="1200" dirty="0"/>
        </a:p>
      </dsp:txBody>
      <dsp:txXfrm>
        <a:off x="779871" y="3234260"/>
        <a:ext cx="822115" cy="822115"/>
      </dsp:txXfrm>
    </dsp:sp>
    <dsp:sp modelId="{E363C025-32E4-429B-8C84-3FA979F2302B}">
      <dsp:nvSpPr>
        <dsp:cNvPr id="0" name=""/>
        <dsp:cNvSpPr/>
      </dsp:nvSpPr>
      <dsp:spPr>
        <a:xfrm rot="11880000">
          <a:off x="1241783" y="1879926"/>
          <a:ext cx="247350" cy="395299"/>
        </a:xfrm>
        <a:prstGeom prst="rightArrow">
          <a:avLst>
            <a:gd name="adj1" fmla="val 60000"/>
            <a:gd name="adj2" fmla="val 50000"/>
          </a:avLst>
        </a:prstGeom>
        <a:solidFill>
          <a:srgbClr val="002060"/>
        </a:solidFill>
        <a:ln>
          <a:noFill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700" kern="1200"/>
        </a:p>
      </dsp:txBody>
      <dsp:txXfrm rot="10800000">
        <a:off x="1314172" y="1970451"/>
        <a:ext cx="173145" cy="237179"/>
      </dsp:txXfrm>
    </dsp:sp>
    <dsp:sp modelId="{4C96F416-2931-44AE-93B3-2BB0E1CE8B89}">
      <dsp:nvSpPr>
        <dsp:cNvPr id="0" name=""/>
        <dsp:cNvSpPr/>
      </dsp:nvSpPr>
      <dsp:spPr>
        <a:xfrm>
          <a:off x="2678" y="1242342"/>
          <a:ext cx="1162645" cy="1162645"/>
        </a:xfrm>
        <a:prstGeom prst="ellipse">
          <a:avLst/>
        </a:prstGeom>
        <a:solidFill>
          <a:srgbClr val="7030A0"/>
        </a:solidFill>
        <a:ln w="25400" cap="flat" cmpd="sng" algn="ctr">
          <a:noFill/>
          <a:prstDash val="solid"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n-BD" sz="2300" kern="1200" dirty="0" smtClean="0">
              <a:latin typeface="NikoshBAN" panose="02000000000000000000" pitchFamily="2" charset="0"/>
              <a:cs typeface="NikoshBAN" panose="02000000000000000000" pitchFamily="2" charset="0"/>
            </a:rPr>
            <a:t>জুমমারা পূজা</a:t>
          </a:r>
          <a:endParaRPr lang="en-US" sz="2300" kern="1200" dirty="0"/>
        </a:p>
      </dsp:txBody>
      <dsp:txXfrm>
        <a:off x="172943" y="1412607"/>
        <a:ext cx="822115" cy="82211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106B96-DADB-4631-8291-711235C40DE4}" type="datetimeFigureOut">
              <a:rPr lang="en-US" smtClean="0"/>
              <a:pPr/>
              <a:t>8/8/2016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F2CC45-6B04-47A7-B4E4-57F4597FD34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4813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স্বাগতম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স্লাইডটি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পাঠসংশ্লিষ্ট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করা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হয়েছে</a:t>
            </a:r>
            <a:r>
              <a:rPr lang="en-US" baseline="0" dirty="0" smtClean="0"/>
              <a:t>। </a:t>
            </a:r>
            <a:r>
              <a:rPr lang="en-US" baseline="0" dirty="0" err="1" smtClean="0"/>
              <a:t>ছবি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নিয়ে</a:t>
            </a:r>
            <a:r>
              <a:rPr lang="en-US" baseline="0" dirty="0" smtClean="0"/>
              <a:t>  </a:t>
            </a:r>
            <a:r>
              <a:rPr lang="en-US" baseline="0" dirty="0" err="1" smtClean="0"/>
              <a:t>শিক্ষার্থী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প্রশ্ন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করলে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উত্তর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দিতে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হবে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না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করলে</a:t>
            </a:r>
            <a:r>
              <a:rPr lang="en-US" baseline="0" dirty="0" smtClean="0"/>
              <a:t>   </a:t>
            </a:r>
            <a:r>
              <a:rPr lang="en-US" baseline="0" dirty="0" err="1" smtClean="0"/>
              <a:t>এই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স্লাইড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নিয়ে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আলোচনা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নিষ্প্রয়োজন</a:t>
            </a:r>
            <a:r>
              <a:rPr lang="en-US" baseline="0" dirty="0" smtClean="0"/>
              <a:t>।</a:t>
            </a:r>
            <a:endParaRPr lang="en-US" dirty="0" smtClean="0"/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F2CC45-6B04-47A7-B4E4-57F4597FD341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1028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এই স্লাইডে  একের পর এক  ছবিগুলো   আসবে  এবং শিক্ষার্থীদের প্রশ্ন করা হবে:  ছবিগুলো  দেখানো হবে</a:t>
            </a:r>
            <a:r>
              <a:rPr lang="hi-I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।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</a:t>
            </a:r>
            <a:r>
              <a:rPr lang="bn-BD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এরপর বিষয়বস্তু আলোচনা করা হবে</a:t>
            </a:r>
            <a:r>
              <a:rPr lang="hi-I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।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F2CC45-6B04-47A7-B4E4-57F4597FD341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6820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এই স্লাইডে  একের পর এক  ছবিগুলো   আসবে  এবং শিক্ষার্থীদের প্রশ্ন করা হবে:  ছবিগুলো  দেখানো হবে</a:t>
            </a:r>
            <a:r>
              <a:rPr lang="hi-I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।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</a:t>
            </a:r>
            <a:r>
              <a:rPr lang="bn-BD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এরপর বিষয়বস্তু আলোচনা করা হবে</a:t>
            </a:r>
            <a:r>
              <a:rPr lang="hi-I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।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F2CC45-6B04-47A7-B4E4-57F4597FD341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3013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এই স্লাইডে  একের পর এক  ছবিগুলো   আসবে  এবং শিক্ষার্থীদের প্রশ্ন করা হবে:  ছবিগুলো  দেখানো হবে</a:t>
            </a:r>
            <a:r>
              <a:rPr lang="hi-I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।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</a:t>
            </a:r>
            <a:r>
              <a:rPr lang="bn-BD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এরপর বিষয়বস্তু আলোচনা করা হবে</a:t>
            </a:r>
            <a:r>
              <a:rPr lang="hi-I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।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F2CC45-6B04-47A7-B4E4-57F4597FD341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8452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এই স্লাইডে  একের পর এক  ছবিগুলো   আসবে  এবং শিক্ষার্থীদের প্রশ্ন করা হবে:  ছবিগুলো  দেখানো হবে</a:t>
            </a:r>
            <a:r>
              <a:rPr lang="hi-I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।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</a:t>
            </a:r>
            <a:r>
              <a:rPr lang="bn-BD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এরপর বিষয়বস্তু আলোচনা করা হবে</a:t>
            </a:r>
            <a:r>
              <a:rPr lang="hi-I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।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F2CC45-6B04-47A7-B4E4-57F4597FD341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5719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এই স্লাইডে  একের পর এক  ছবিগুলো   আসবে  এবং শিক্ষার্থীদের প্রশ্ন করা হবে:  ছবিগুলো  দেখানো হবে</a:t>
            </a:r>
            <a:r>
              <a:rPr lang="hi-I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।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</a:t>
            </a:r>
            <a:r>
              <a:rPr lang="bn-BD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এরপর বিষয়বস্তু আলোচনা করা হবে</a:t>
            </a:r>
            <a:r>
              <a:rPr lang="hi-I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।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F2CC45-6B04-47A7-B4E4-57F4597FD341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7918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এই স্লাইডে  একের পর এক  ছবিগুলো   আসবে  এবং শিক্ষার্থীদের প্রশ্ন করা হবে:  ছবিগুলো  দেখানো হবে</a:t>
            </a:r>
            <a:r>
              <a:rPr lang="hi-I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।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</a:t>
            </a:r>
            <a:r>
              <a:rPr lang="bn-BD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এরপর বিষয়বস্তু আলোচনা করা হবে</a:t>
            </a:r>
            <a:r>
              <a:rPr lang="hi-I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।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F2CC45-6B04-47A7-B4E4-57F4597FD341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0934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এই স্লাইডে  একের পর এক  ছবিগুলো   আসবে  এবং শিক্ষার্থীদের প্রশ্ন করা হবে:  ছবিগুলো  দেখানো হবে</a:t>
            </a:r>
            <a:r>
              <a:rPr lang="hi-I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।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</a:t>
            </a:r>
            <a:r>
              <a:rPr lang="bn-BD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এরপর বিষয়বস্তু আলোচনা করা হবে</a:t>
            </a:r>
            <a:r>
              <a:rPr lang="hi-I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।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F2CC45-6B04-47A7-B4E4-57F4597FD341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05587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এই স্লাইডে  একের পর এক  ছবিগুলো   আসবে  এবং শিক্ষার্থীদের প্রশ্ন করা হবে:  ছবিগুলো  দেখানো হবে</a:t>
            </a:r>
            <a:r>
              <a:rPr lang="hi-I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।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</a:t>
            </a:r>
            <a:r>
              <a:rPr lang="bn-BD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এরপর বিষয়বস্তু আলোচনা করা হবে</a:t>
            </a:r>
            <a:r>
              <a:rPr lang="hi-I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।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F2CC45-6B04-47A7-B4E4-57F4597FD341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6848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এই স্লাইডে  একের পর এক  ছবিগুলো   আসবে  এবং শিক্ষার্থীদের প্রশ্ন করা হবে:  ছবিগুলো  দেখানো হবে</a:t>
            </a:r>
            <a:r>
              <a:rPr lang="hi-I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।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</a:t>
            </a:r>
            <a:r>
              <a:rPr lang="bn-BD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এরপর বিষয়বস্তু আলোচনা করা হবে</a:t>
            </a:r>
            <a:r>
              <a:rPr lang="hi-I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।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F2CC45-6B04-47A7-B4E4-57F4597FD341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53240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এখানে শিক্ষক  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পাঠ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সংশ্লিষ্ট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bn-BD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যেকোন  ছবি দিয়ে 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দলগত</a:t>
            </a:r>
            <a:r>
              <a:rPr lang="bn-BD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কাজ দিতে পারেন।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F2CC45-6B04-47A7-B4E4-57F4597FD341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9096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শিক্ষক</a:t>
            </a:r>
            <a:r>
              <a:rPr lang="en-US" baseline="0" dirty="0" smtClean="0"/>
              <a:t>  </a:t>
            </a:r>
            <a:r>
              <a:rPr lang="en-US" baseline="0" dirty="0" err="1" smtClean="0"/>
              <a:t>অন্যের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পরিচিতি</a:t>
            </a:r>
            <a:r>
              <a:rPr lang="en-US" baseline="0" dirty="0" smtClean="0"/>
              <a:t> Hide </a:t>
            </a:r>
            <a:r>
              <a:rPr lang="en-US" baseline="0" dirty="0" err="1" smtClean="0"/>
              <a:t>করে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নিতে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পারেন</a:t>
            </a:r>
            <a:r>
              <a:rPr lang="en-US" baseline="0" dirty="0" smtClean="0"/>
              <a:t>।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F2CC45-6B04-47A7-B4E4-57F4597FD341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62684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শিক্ষক প্রয়োজনে মূল্যায়নের প্রশ্ন পরিবর্তন করে নিতে পারেন।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bn-BD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সঠিক উত্তরের জন্য অপশন এ</a:t>
            </a:r>
            <a:r>
              <a:rPr lang="bn-BD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ক্লিক করতে হবে।</a:t>
            </a:r>
            <a:endParaRPr lang="en-AU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F2CC45-6B04-47A7-B4E4-57F4597FD341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56518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BD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শিক্ষক প্রয়োজনে   অন্য উপায়ে বাড়ির কাজ( বাড়ির কাজ অবশ্যই শিক্ষার্থীর চিন্তন শক্তি বিকাশে সহায়ক হতে হবে) দিতে পারেন।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F2CC45-6B04-47A7-B4E4-57F4597FD341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7186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BD" dirty="0" smtClean="0">
                <a:latin typeface="NikoshBAN" pitchFamily="2" charset="0"/>
                <a:cs typeface="NikoshBAN" pitchFamily="2" charset="0"/>
              </a:rPr>
              <a:t>পাঠ</a:t>
            </a:r>
            <a:r>
              <a:rPr lang="bn-BD" baseline="0" dirty="0" smtClean="0">
                <a:latin typeface="NikoshBAN" pitchFamily="2" charset="0"/>
                <a:cs typeface="NikoshBAN" pitchFamily="2" charset="0"/>
              </a:rPr>
              <a:t> ঘোষণার পূর্বে ছবিগুলো দেখিয়ে প্রশ্নোত্তর এর মাধ্যমে শিক্ষার্থীদের কাছ থেকে আজকের পাঠের বিষয়টি বের করা হবে। শিক্ষক নিজের পছন্দ অনুযায়ী পাঠসংশ্লিষ্ট অন্য উপায়েও পাঠ ঘোষণা করতে পারবেন।</a:t>
            </a:r>
            <a:endParaRPr lang="en-US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F2CC45-6B04-47A7-B4E4-57F4597FD341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2984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dirty="0" smtClean="0"/>
              <a:t>পাঠ</a:t>
            </a:r>
            <a:r>
              <a:rPr lang="bn-BD" baseline="0" dirty="0" smtClean="0"/>
              <a:t> ঘোষণার পর লেখকের নাম শিক্ষার্থীদের কাছ থেকে জানতে চাওয়া হবে তারপর ক্লিক করা হবে এবং  লেখকের নাম আসবে।</a:t>
            </a:r>
            <a:r>
              <a:rPr lang="en-US" sz="12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(</a:t>
            </a:r>
            <a:r>
              <a:rPr lang="en-US" sz="1200" b="1" spc="100" dirty="0" err="1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প্রথম</a:t>
            </a:r>
            <a:r>
              <a:rPr lang="en-US" sz="12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1" spc="100" dirty="0" err="1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অংশ</a:t>
            </a:r>
            <a:r>
              <a:rPr lang="en-US" sz="12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) </a:t>
            </a:r>
            <a:r>
              <a:rPr lang="en-US" sz="1200" b="1" spc="100" dirty="0" err="1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শুরু</a:t>
            </a:r>
            <a:r>
              <a:rPr lang="en-US" sz="12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1" spc="100" dirty="0" err="1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থেকে</a:t>
            </a:r>
            <a:r>
              <a:rPr lang="en-US" sz="12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1" spc="100" dirty="0" err="1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গারো</a:t>
            </a:r>
            <a:r>
              <a:rPr lang="en-US" sz="12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="1" spc="100" dirty="0" err="1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পর্যন্ত</a:t>
            </a:r>
            <a:endParaRPr lang="en-US" sz="1200" b="1" spc="100" smtClean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spc="100" smtClean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F2CC45-6B04-47A7-B4E4-57F4597FD341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4445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BD" dirty="0" smtClean="0"/>
              <a:t>শিক্ষকের</a:t>
            </a:r>
            <a:r>
              <a:rPr lang="bn-BD" baseline="0" dirty="0" smtClean="0"/>
              <a:t> জন্য শিখনফল , শিক্ষার্থীদের নাও দেখানো যেতে পারে।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F2CC45-6B04-47A7-B4E4-57F4597FD341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7552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প্রশ্নোত্তর এর মাধ্যমে জন্ম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bn-BD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গ্রন্থ ও অন্যান্য তথ্য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</a:t>
            </a:r>
            <a:r>
              <a:rPr lang="bn-BD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দেখানো হবে</a:t>
            </a:r>
            <a:r>
              <a:rPr lang="hi-I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।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F2CC45-6B04-47A7-B4E4-57F4597FD341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471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bn-BD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এই স্লাইডে প্রথমে মূল শব্দ আসবে তারপর ছবি তারপর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</a:t>
            </a:r>
            <a:r>
              <a:rPr lang="bn-BD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শব্দের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</a:t>
            </a:r>
            <a:r>
              <a:rPr lang="bn-BD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অর্থ আসবে</a:t>
            </a:r>
            <a:r>
              <a:rPr lang="hi-I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।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F2CC45-6B04-47A7-B4E4-57F4597FD341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3311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bn-BD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এই স্লাইডে প্রথমে মূল শব্দ আসবে তারপর ছবি তারপর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</a:t>
            </a:r>
            <a:r>
              <a:rPr lang="bn-BD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শব্দের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</a:t>
            </a:r>
            <a:r>
              <a:rPr lang="bn-BD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অর্থ আসবে</a:t>
            </a:r>
            <a:r>
              <a:rPr lang="hi-I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।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F2CC45-6B04-47A7-B4E4-57F4597FD341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9086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bn-BD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এই স্লাইডে প্রথমে মূল শব্দ আসবে তারপর ছবি তারপর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</a:t>
            </a:r>
            <a:r>
              <a:rPr lang="bn-BD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শব্দের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</a:t>
            </a:r>
            <a:r>
              <a:rPr lang="bn-BD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অর্থ আসবে</a:t>
            </a:r>
            <a:r>
              <a:rPr lang="hi-I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।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F2CC45-6B04-47A7-B4E4-57F4597FD341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5810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AFBC9-5E81-4043-8D69-45EB9947B288}" type="datetime1">
              <a:rPr lang="en-US" smtClean="0"/>
              <a:pPr/>
              <a:t>8/8/2016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bn-BD" smtClean="0"/>
              <a:t>সাবরিনা জেরিন,বিসিপিএসসি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56848-7547-4CE6-95CE-9100D47C8D33}" type="datetime1">
              <a:rPr lang="en-US" smtClean="0"/>
              <a:pPr/>
              <a:t>8/8/2016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bn-BD" smtClean="0"/>
              <a:t>সাবরিনা জেরিন,বিসিপিএসসি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00952-66D0-4581-BD5D-ADBA9A3A5345}" type="datetime1">
              <a:rPr lang="en-US" smtClean="0"/>
              <a:pPr/>
              <a:t>8/8/2016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bn-BD" smtClean="0"/>
              <a:t>সাবরিনা জেরিন,বিসিপিএসসি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0EFA5-3461-4ECE-B464-48D045D25C91}" type="datetime1">
              <a:rPr lang="en-US" smtClean="0"/>
              <a:pPr/>
              <a:t>8/8/2016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bn-BD" smtClean="0"/>
              <a:t>সাবরিনা জেরিন,বিসিপিএসসি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7D551B-FF9A-4257-A64A-4421988FDFC7}" type="datetime1">
              <a:rPr lang="en-US" smtClean="0"/>
              <a:pPr/>
              <a:t>8/8/2016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bn-BD" smtClean="0"/>
              <a:t>সাবরিনা জেরিন,বিসিপিএসসি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A98B0-9C74-4EBC-B164-5F40525C9E28}" type="datetime1">
              <a:rPr lang="en-US" smtClean="0"/>
              <a:pPr/>
              <a:t>8/8/2016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bn-BD" smtClean="0"/>
              <a:t>সাবরিনা জেরিন,বিসিপিএসসি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2D4BD-8333-48B6-9D26-9F7099E1AACB}" type="datetime1">
              <a:rPr lang="en-US" smtClean="0"/>
              <a:pPr/>
              <a:t>8/8/2016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bn-BD" smtClean="0"/>
              <a:t>সাবরিনা জেরিন,বিসিপিএসসি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9BFA2-C479-4067-9630-5B45DA5066B4}" type="datetime1">
              <a:rPr lang="en-US" smtClean="0"/>
              <a:pPr/>
              <a:t>8/8/2016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bn-BD" smtClean="0"/>
              <a:t>সাবরিনা জেরিন,বিসিপিএসসি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96DEF-2F0E-4468-8330-6B145D8885CB}" type="datetime1">
              <a:rPr lang="en-US" smtClean="0"/>
              <a:pPr/>
              <a:t>8/8/2016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bn-BD" smtClean="0"/>
              <a:t>সাবরিনা জেরিন,বিসিপিএসসি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989AA-A996-4748-BC25-0FDB01B9E737}" type="datetime1">
              <a:rPr lang="en-US" smtClean="0"/>
              <a:pPr/>
              <a:t>8/8/2016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bn-BD" smtClean="0"/>
              <a:t>সাবরিনা জেরিন,বিসিপিএসসি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152400" y="228600"/>
            <a:ext cx="8763000" cy="64770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304800" y="381000"/>
            <a:ext cx="8458200" cy="6172200"/>
          </a:xfrm>
          <a:prstGeom prst="rect">
            <a:avLst/>
          </a:prstGeom>
          <a:noFill/>
          <a:ln w="7620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ame 6"/>
          <p:cNvSpPr/>
          <p:nvPr userDrawn="1"/>
        </p:nvSpPr>
        <p:spPr>
          <a:xfrm>
            <a:off x="0" y="0"/>
            <a:ext cx="9144000" cy="6858000"/>
          </a:xfrm>
          <a:prstGeom prst="frame">
            <a:avLst>
              <a:gd name="adj1" fmla="val 6018"/>
            </a:avLst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533400" y="533400"/>
            <a:ext cx="8077200" cy="5807075"/>
          </a:xfrm>
          <a:prstGeom prst="rect">
            <a:avLst/>
          </a:prstGeom>
          <a:noFill/>
          <a:ln w="76200"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2DF7D-3C72-4E1E-BD12-9FB58670CD0B}" type="datetime1">
              <a:rPr lang="en-US" smtClean="0"/>
              <a:pPr/>
              <a:t>8/8/2016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bn-BD" smtClean="0"/>
              <a:t>সাবরিনা জেরিন,বিসিপিএসসি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44422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B9ADB-6D35-4DA1-AAA7-5AECE9C0A6E6}" type="datetime1">
              <a:rPr lang="en-US" smtClean="0"/>
              <a:pPr/>
              <a:t>8/8/2016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bn-BD" smtClean="0"/>
              <a:t>সাবরিনা জেরিন,বিসিপিএসসি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defRPr>
            </a:lvl1pPr>
          </a:lstStyle>
          <a:p>
            <a:fld id="{4302DF7D-3C72-4E1E-BD12-9FB58670CD0B}" type="datetime1">
              <a:rPr lang="en-US" smtClean="0"/>
              <a:pPr/>
              <a:t>8/8/2016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defRPr>
            </a:lvl1pPr>
          </a:lstStyle>
          <a:p>
            <a:r>
              <a:rPr lang="bn-BD" dirty="0" smtClean="0"/>
              <a:t>সাবরিনা জেরিন,বিসিপিএসসি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80" r:id="rId8"/>
    <p:sldLayoutId id="2147483776" r:id="rId9"/>
    <p:sldLayoutId id="2147483777" r:id="rId10"/>
    <p:sldLayoutId id="2147483778" r:id="rId11"/>
    <p:sldLayoutId id="2147483779" r:id="rId12"/>
  </p:sldLayoutIdLst>
  <p:transition spd="slow">
    <p:wipe/>
  </p:transition>
  <p:timing>
    <p:tnLst>
      <p:par>
        <p:cTn id="1" dur="indefinite" restart="never" nodeType="tmRoot"/>
      </p:par>
    </p:tnLst>
  </p:timing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openxmlformats.org/officeDocument/2006/relationships/image" Target="../media/image22.jpg"/><Relationship Id="rId7" Type="http://schemas.openxmlformats.org/officeDocument/2006/relationships/image" Target="../media/image2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g"/><Relationship Id="rId3" Type="http://schemas.openxmlformats.org/officeDocument/2006/relationships/image" Target="../media/image28.jpeg"/><Relationship Id="rId7" Type="http://schemas.openxmlformats.org/officeDocument/2006/relationships/image" Target="../media/image3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g"/><Relationship Id="rId5" Type="http://schemas.openxmlformats.org/officeDocument/2006/relationships/image" Target="../media/image12.jpg"/><Relationship Id="rId4" Type="http://schemas.openxmlformats.org/officeDocument/2006/relationships/image" Target="../media/image36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40.jp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g"/><Relationship Id="rId5" Type="http://schemas.openxmlformats.org/officeDocument/2006/relationships/image" Target="../media/image42.jpg"/><Relationship Id="rId4" Type="http://schemas.openxmlformats.org/officeDocument/2006/relationships/image" Target="../media/image11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g"/><Relationship Id="rId5" Type="http://schemas.openxmlformats.org/officeDocument/2006/relationships/image" Target="../media/image47.jpg"/><Relationship Id="rId4" Type="http://schemas.openxmlformats.org/officeDocument/2006/relationships/image" Target="../media/image46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50.w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989AA-A996-4748-BC25-0FDB01B9E737}" type="datetime1">
              <a:rPr lang="en-US" smtClean="0"/>
              <a:pPr/>
              <a:t>8/8/2016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5" name="Slide Number Placeholder 1"/>
          <p:cNvSpPr txBox="1">
            <a:spLocks/>
          </p:cNvSpPr>
          <p:nvPr/>
        </p:nvSpPr>
        <p:spPr>
          <a:xfrm>
            <a:off x="655320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213D3D2-717D-48E6-80FB-93B43227CCF1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609600" y="762000"/>
            <a:ext cx="7924800" cy="1676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24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সম্মানিত শিক্ষকবৃন্দের জন্য এই স্লাইডটি । তাই 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Slide</a:t>
            </a:r>
            <a:r>
              <a:rPr lang="en-US" sz="24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BD" sz="24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টি</a:t>
            </a:r>
            <a:r>
              <a:rPr lang="en-US" sz="24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Hide</a:t>
            </a:r>
            <a:r>
              <a:rPr lang="en-US" sz="24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BD" sz="24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করে রাখা হয়েছে। </a:t>
            </a:r>
            <a:endParaRPr lang="en-US" sz="24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09600" y="2895600"/>
            <a:ext cx="7924800" cy="321868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bn-BD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এই পাঠ উপস্থাপনের জন্য স্লাইডের নিচের দিকে নোটে প্রয়োজনীয় নির্দেশনা দেয়া আছে। শিক্ষকমণ্ডলী প্রয়োজনে পাঠ উপস্থাপনের ক্ষেত্রে নিজস্ব কৌশল প্রয়োগ করতে পারবেন। প্রেজেন্টেশনটি </a:t>
            </a:r>
            <a:r>
              <a:rPr lang="en-A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F5 </a:t>
            </a:r>
            <a:r>
              <a:rPr lang="en-A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Key </a:t>
            </a:r>
            <a:r>
              <a:rPr lang="bn-BD" sz="28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চেপে শুরু করতে পারেন। তাহলে </a:t>
            </a:r>
            <a:r>
              <a:rPr lang="en-A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Hide Slide Show </a:t>
            </a:r>
            <a:r>
              <a:rPr lang="bn-BD" sz="28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করবে না।</a:t>
            </a:r>
            <a:endParaRPr lang="en-AU" sz="28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  <a:p>
            <a:pPr algn="ctr"/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983413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989AA-A996-4748-BC25-0FDB01B9E737}" type="datetime1">
              <a:rPr lang="en-US" smtClean="0"/>
              <a:pPr/>
              <a:t>8/8/2016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bn-BD" smtClean="0"/>
              <a:t>সাবরিনা জেরিন,বিসিপিএসসি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609600" y="1776837"/>
            <a:ext cx="1600200" cy="661563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n-BD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নৃতত্ত্ব</a:t>
            </a:r>
            <a:endParaRPr lang="en-US" sz="2800" b="1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5486400" y="1828800"/>
            <a:ext cx="3048000" cy="14478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280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মানুষের উদ্ভব ও পরিচয় সম্পর্কে যে শাস্ত্রে আলোচনা করা হয়</a:t>
            </a:r>
            <a:endParaRPr lang="en-US" sz="2800" dirty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5486400" y="4343400"/>
            <a:ext cx="3048000" cy="13716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28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ব্যক্তি বা গোষ্ঠীর আত্মপরিচয় পাওয়া যায় এমন বৈশিষ্ট্য</a:t>
            </a:r>
            <a:endParaRPr lang="en-US" sz="2400" dirty="0">
              <a:solidFill>
                <a:srgbClr val="7030A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712890" y="588224"/>
            <a:ext cx="4343400" cy="547263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BD" sz="2800" b="1" dirty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এসো তাহলে শব্দার্থসমূহ শিখে </a:t>
            </a:r>
            <a:r>
              <a:rPr lang="en-US" sz="2800" b="1" dirty="0" err="1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নে</a:t>
            </a:r>
            <a:r>
              <a:rPr lang="bn-BD" sz="2800" b="1" dirty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ই</a:t>
            </a:r>
            <a:endParaRPr lang="en-US" sz="28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1" name="Slide Number Placeholder 8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12" name="Date Placeholder 10"/>
          <p:cNvSpPr txBox="1">
            <a:spLocks/>
          </p:cNvSpPr>
          <p:nvPr/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BE75AEA-2BF4-4400-8AD8-EA6742C5BFD2}" type="datetime1">
              <a:rPr lang="en-US" smtClean="0"/>
              <a:pPr/>
              <a:t>8/8/2016</a:t>
            </a:fld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609600" y="5029200"/>
            <a:ext cx="1676400" cy="6858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n-BD" sz="28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সংস্কৃতি</a:t>
            </a:r>
            <a:endParaRPr lang="en-US" sz="2800" b="1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1" y="1377569"/>
            <a:ext cx="2972932" cy="222969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7" b="10361"/>
          <a:stretch/>
        </p:blipFill>
        <p:spPr>
          <a:xfrm>
            <a:off x="3124200" y="3941732"/>
            <a:ext cx="1942770" cy="225240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30797181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989AA-A996-4748-BC25-0FDB01B9E737}" type="datetime1">
              <a:rPr lang="en-US" smtClean="0"/>
              <a:pPr/>
              <a:t>8/8/2016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bn-BD" smtClean="0"/>
              <a:t>সাবরিনা জেরিন,বিসিপিএসসি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5" name="Date Placeholder 1"/>
          <p:cNvSpPr txBox="1">
            <a:spLocks/>
          </p:cNvSpPr>
          <p:nvPr/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8A989AA-A996-4748-BC25-0FDB01B9E737}" type="datetime1">
              <a:rPr lang="en-US" smtClean="0"/>
              <a:pPr/>
              <a:t>8/8/2016</a:t>
            </a:fld>
            <a:endParaRPr lang="en-US"/>
          </a:p>
        </p:txBody>
      </p:sp>
      <p:sp>
        <p:nvSpPr>
          <p:cNvPr id="6" name="Footer Placeholder 2"/>
          <p:cNvSpPr txBox="1">
            <a:spLocks/>
          </p:cNvSpPr>
          <p:nvPr/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bn-BD" smtClean="0"/>
              <a:t>সাবরিনা জেরিন,বিসিপিএসসি</a:t>
            </a:r>
            <a:endParaRPr lang="en-US"/>
          </a:p>
        </p:txBody>
      </p:sp>
      <p:sp>
        <p:nvSpPr>
          <p:cNvPr id="7" name="Slide Number Placeholder 3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564524" y="2134360"/>
            <a:ext cx="1600200" cy="661563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n-BD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আর্যভাষা</a:t>
            </a:r>
            <a:endParaRPr lang="en-US" sz="2800" b="1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486400" y="1626508"/>
            <a:ext cx="3048000" cy="1650092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280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ইউরোপে  প্রথম উদ্ভব ঘটেছে এমন একটি প্রধান ভাষার শাখার নাম আর্যভাষা</a:t>
            </a:r>
            <a:endParaRPr lang="en-US" sz="2800" dirty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5486400" y="4343400"/>
            <a:ext cx="3048000" cy="13716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28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হাতে কাটা সুতা দিয়ে তৈরি কাপড়</a:t>
            </a:r>
            <a:endParaRPr lang="en-US" sz="2400" dirty="0">
              <a:solidFill>
                <a:srgbClr val="7030A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2057400" y="640187"/>
            <a:ext cx="4191000" cy="547263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BD" sz="2800" b="1" dirty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এসো তাহলে শব্দার্থসমূহ শিখে </a:t>
            </a:r>
            <a:r>
              <a:rPr lang="en-US" sz="2800" b="1" dirty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নে</a:t>
            </a:r>
            <a:r>
              <a:rPr lang="bn-BD" sz="2800" b="1" dirty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ই</a:t>
            </a:r>
            <a:endParaRPr lang="en-US" sz="28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2" name="Slide Number Placeholder 8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13" name="Date Placeholder 10"/>
          <p:cNvSpPr txBox="1">
            <a:spLocks/>
          </p:cNvSpPr>
          <p:nvPr/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BE75AEA-2BF4-4400-8AD8-EA6742C5BFD2}" type="datetime1">
              <a:rPr lang="en-US" smtClean="0"/>
              <a:pPr/>
              <a:t>8/8/2016</a:t>
            </a:fld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591355" y="4492530"/>
            <a:ext cx="1676400" cy="6858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n-BD" sz="28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খাদি</a:t>
            </a:r>
            <a:endParaRPr lang="en-US" sz="2800" b="1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1626508"/>
            <a:ext cx="3040051" cy="16772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7" name="Picture 16" descr="khadi0206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8401" y="3962401"/>
            <a:ext cx="2844936" cy="17526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74208992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989AA-A996-4748-BC25-0FDB01B9E737}" type="datetime1">
              <a:rPr lang="en-US" smtClean="0"/>
              <a:pPr/>
              <a:t>8/8/2016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bn-BD" smtClean="0"/>
              <a:t>সাবরিনা জেরিন,বিসিপিএসসি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5" name="Date Placeholder 1"/>
          <p:cNvSpPr txBox="1">
            <a:spLocks/>
          </p:cNvSpPr>
          <p:nvPr/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8A989AA-A996-4748-BC25-0FDB01B9E737}" type="datetime1">
              <a:rPr lang="en-US" smtClean="0"/>
              <a:pPr/>
              <a:t>8/8/2016</a:t>
            </a:fld>
            <a:endParaRPr lang="en-US"/>
          </a:p>
        </p:txBody>
      </p:sp>
      <p:sp>
        <p:nvSpPr>
          <p:cNvPr id="6" name="Footer Placeholder 2"/>
          <p:cNvSpPr txBox="1">
            <a:spLocks/>
          </p:cNvSpPr>
          <p:nvPr/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bn-BD" smtClean="0"/>
              <a:t>সাবরিনা জেরিন,বিসিপিএসসি</a:t>
            </a:r>
            <a:endParaRPr lang="en-US"/>
          </a:p>
        </p:txBody>
      </p:sp>
      <p:sp>
        <p:nvSpPr>
          <p:cNvPr id="7" name="Slide Number Placeholder 3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8" name="Date Placeholder 1"/>
          <p:cNvSpPr txBox="1">
            <a:spLocks/>
          </p:cNvSpPr>
          <p:nvPr/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8A989AA-A996-4748-BC25-0FDB01B9E737}" type="datetime1">
              <a:rPr lang="en-US" smtClean="0"/>
              <a:pPr/>
              <a:t>8/8/2016</a:t>
            </a:fld>
            <a:endParaRPr lang="en-US"/>
          </a:p>
        </p:txBody>
      </p:sp>
      <p:sp>
        <p:nvSpPr>
          <p:cNvPr id="9" name="Footer Placeholder 2"/>
          <p:cNvSpPr txBox="1">
            <a:spLocks/>
          </p:cNvSpPr>
          <p:nvPr/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bn-BD" smtClean="0"/>
              <a:t>সাবরিনা জেরিন,বিসিপিএসসি</a:t>
            </a:r>
            <a:endParaRPr lang="en-US"/>
          </a:p>
        </p:txBody>
      </p:sp>
      <p:sp>
        <p:nvSpPr>
          <p:cNvPr id="10" name="Slide Number Placeholder 3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609600" y="2005437"/>
            <a:ext cx="1905000" cy="661563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n-BD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ঐতিহ্য</a:t>
            </a:r>
            <a:endParaRPr lang="en-US" sz="2800" b="1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5791200" y="1828800"/>
            <a:ext cx="2743200" cy="16764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280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অতীতের প্রথা, রীতি-নীতি এখনও প্রচলিত আছে এমন </a:t>
            </a:r>
            <a:endParaRPr lang="en-US" sz="2800" dirty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5791200" y="3969506"/>
            <a:ext cx="2743200" cy="2202694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28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জাতি বিশেষের ঐতিহ্যগত আচার -অনুষ্ঠান যার মধ্যে </a:t>
            </a:r>
            <a:r>
              <a:rPr lang="bn-BD" sz="2800" dirty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BD" sz="2800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বর্তমান নাগরিক রুচির প্রভাব পড়ে নি </a:t>
            </a:r>
            <a:endParaRPr lang="en-US" sz="2400" dirty="0">
              <a:solidFill>
                <a:srgbClr val="7030A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3048000" y="640187"/>
            <a:ext cx="2362200" cy="547263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2800" b="1" dirty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শব্দার্থসমূহ</a:t>
            </a:r>
            <a:endParaRPr lang="en-US" sz="28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5" name="Slide Number Placeholder 8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16" name="Date Placeholder 10"/>
          <p:cNvSpPr txBox="1">
            <a:spLocks/>
          </p:cNvSpPr>
          <p:nvPr/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BE75AEA-2BF4-4400-8AD8-EA6742C5BFD2}" type="datetime1">
              <a:rPr lang="en-US" smtClean="0"/>
              <a:pPr/>
              <a:t>8/8/2016</a:t>
            </a:fld>
            <a:endParaRPr lang="en-US"/>
          </a:p>
        </p:txBody>
      </p:sp>
      <p:sp>
        <p:nvSpPr>
          <p:cNvPr id="17" name="Rounded Rectangle 16"/>
          <p:cNvSpPr/>
          <p:nvPr/>
        </p:nvSpPr>
        <p:spPr>
          <a:xfrm>
            <a:off x="609600" y="4724400"/>
            <a:ext cx="1905000" cy="6858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bn-BD" sz="28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লৌকিক আচার</a:t>
            </a:r>
            <a:endParaRPr lang="en-US" sz="2800" b="1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1391989"/>
            <a:ext cx="2986074" cy="226561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92"/>
          <a:stretch/>
        </p:blipFill>
        <p:spPr>
          <a:xfrm>
            <a:off x="2710869" y="3969506"/>
            <a:ext cx="2942205" cy="196646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2800001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133600" cy="365125"/>
          </a:xfrm>
        </p:spPr>
        <p:txBody>
          <a:bodyPr/>
          <a:lstStyle/>
          <a:p>
            <a:fld id="{C8A989AA-A996-4748-BC25-0FDB01B9E737}" type="datetime1">
              <a:rPr lang="en-US" smtClean="0"/>
              <a:pPr/>
              <a:t>8/8/2016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276600" y="6356350"/>
            <a:ext cx="2895600" cy="365125"/>
          </a:xfrm>
        </p:spPr>
        <p:txBody>
          <a:bodyPr/>
          <a:lstStyle/>
          <a:p>
            <a:r>
              <a:rPr lang="bn-BD" smtClean="0"/>
              <a:t>সাবরিনা জেরিন,বিসিপিএসসি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705600" y="6356350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611301"/>
            <a:ext cx="4114800" cy="567984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543800" y="5161861"/>
            <a:ext cx="990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কক্সবাজার</a:t>
            </a:r>
            <a:endParaRPr lang="en-US" sz="2000" dirty="0">
              <a:solidFill>
                <a:schemeClr val="bg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85138" y="4771284"/>
            <a:ext cx="990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2000" dirty="0" smtClean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পটুয়াখালী</a:t>
            </a:r>
            <a:endParaRPr lang="en-US" sz="2000" dirty="0">
              <a:solidFill>
                <a:schemeClr val="bg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949369" y="4305973"/>
            <a:ext cx="990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2000" dirty="0" smtClean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বরগুনা</a:t>
            </a:r>
            <a:endParaRPr lang="en-US" sz="2000" dirty="0">
              <a:solidFill>
                <a:schemeClr val="bg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145100" y="2441450"/>
            <a:ext cx="1121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2000" dirty="0" smtClean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ময়মনসিংহ</a:t>
            </a:r>
            <a:endParaRPr lang="en-US" sz="2000" dirty="0">
              <a:solidFill>
                <a:schemeClr val="bg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15000" y="2200654"/>
            <a:ext cx="990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2000" dirty="0" smtClean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জামালপুর</a:t>
            </a:r>
            <a:endParaRPr lang="en-US" sz="2000" dirty="0">
              <a:solidFill>
                <a:schemeClr val="bg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762825" y="2819400"/>
            <a:ext cx="990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2000" dirty="0" smtClean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টাংগাইল</a:t>
            </a:r>
            <a:endParaRPr lang="en-US" sz="2000" dirty="0">
              <a:solidFill>
                <a:schemeClr val="bg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118950" y="2235152"/>
            <a:ext cx="990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2000" dirty="0" smtClean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বগুড়া</a:t>
            </a:r>
            <a:endParaRPr lang="en-US" sz="2000" dirty="0">
              <a:solidFill>
                <a:schemeClr val="bg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343400" y="2397948"/>
            <a:ext cx="990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2000" dirty="0" smtClean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রাজশাহী</a:t>
            </a:r>
            <a:endParaRPr lang="en-US" sz="2000" dirty="0">
              <a:solidFill>
                <a:schemeClr val="bg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963129" y="2664349"/>
            <a:ext cx="990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2000" dirty="0" smtClean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পাবনা</a:t>
            </a:r>
            <a:endParaRPr lang="en-US" sz="2000" dirty="0">
              <a:solidFill>
                <a:schemeClr val="bg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277100" y="2271054"/>
            <a:ext cx="990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2000" dirty="0" smtClean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সিলেট</a:t>
            </a:r>
            <a:endParaRPr lang="en-US" sz="2000" dirty="0">
              <a:solidFill>
                <a:schemeClr val="bg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751500" y="1447800"/>
            <a:ext cx="990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2000" dirty="0" smtClean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দিনাজপুর</a:t>
            </a:r>
            <a:endParaRPr lang="en-US" sz="2000" dirty="0">
              <a:solidFill>
                <a:schemeClr val="bg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058225" y="4038600"/>
            <a:ext cx="13999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2000" dirty="0" smtClean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পার্বত্যচট্টগ্রাম</a:t>
            </a:r>
            <a:endParaRPr lang="en-US" sz="2000" dirty="0">
              <a:solidFill>
                <a:schemeClr val="bg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7200" y="766792"/>
            <a:ext cx="2324100" cy="17621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1" name="TextBox 20"/>
          <p:cNvSpPr txBox="1"/>
          <p:nvPr/>
        </p:nvSpPr>
        <p:spPr>
          <a:xfrm>
            <a:off x="609601" y="5648980"/>
            <a:ext cx="70865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বাংলাদেশের কোন কোন জেলায় </a:t>
            </a:r>
            <a:r>
              <a:rPr lang="bn-BD" sz="2800" dirty="0">
                <a:latin typeface="NikoshBAN" panose="02000000000000000000" pitchFamily="2" charset="0"/>
                <a:cs typeface="NikoshBAN" panose="02000000000000000000" pitchFamily="2" charset="0"/>
              </a:rPr>
              <a:t>ক্ষুদ্র </a:t>
            </a:r>
            <a:r>
              <a:rPr lang="bn-BD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জাতিসত্তা বসবাস রয়েছে?</a:t>
            </a:r>
            <a:endParaRPr lang="en-US" sz="28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181100" y="2798058"/>
            <a:ext cx="1866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ক্ষুদ্র জাতিসত্তা</a:t>
            </a:r>
            <a:endParaRPr lang="en-US" sz="24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61574" y="5648980"/>
            <a:ext cx="70865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2800" dirty="0">
                <a:latin typeface="NikoshBAN" panose="02000000000000000000" pitchFamily="2" charset="0"/>
                <a:cs typeface="NikoshBAN" panose="02000000000000000000" pitchFamily="2" charset="0"/>
              </a:rPr>
              <a:t>ক্ষুদ্র </a:t>
            </a:r>
            <a:r>
              <a:rPr lang="bn-BD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জাতিসত্তারা আমাদের থেকে কোন কোন বিষয়ে আলাদা?</a:t>
            </a:r>
            <a:endParaRPr lang="en-US" sz="28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72150" y="5561971"/>
            <a:ext cx="70865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2800" dirty="0">
                <a:latin typeface="NikoshBAN" panose="02000000000000000000" pitchFamily="2" charset="0"/>
                <a:cs typeface="NikoshBAN" panose="02000000000000000000" pitchFamily="2" charset="0"/>
              </a:rPr>
              <a:t>ক্ষুদ্র </a:t>
            </a:r>
            <a:r>
              <a:rPr lang="bn-BD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জাতিসত্তার রয়েছে নিজস্ব ভাষা, সাহিত্য ও সংস্কৃতি।</a:t>
            </a:r>
            <a:endParaRPr lang="en-US" sz="28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27200" y="3580622"/>
            <a:ext cx="28754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বাংলাদেশে প্রায় ৪৬টি ক্ষুদ্র জাতিসত্তার বসবাস রয়েছে।</a:t>
            </a:r>
            <a:endParaRPr lang="en-US" sz="24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872679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21" grpId="0"/>
      <p:bldP spid="23" grpId="0"/>
      <p:bldP spid="24" grpId="0"/>
      <p:bldP spid="2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989AA-A996-4748-BC25-0FDB01B9E737}" type="datetime1">
              <a:rPr lang="en-US" smtClean="0"/>
              <a:pPr/>
              <a:t>8/8/2016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bn-BD" smtClean="0"/>
              <a:t>সাবরিনা জেরিন,বিসিপিএসসি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93044" y="5867400"/>
            <a:ext cx="800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বাংলাদেশে বসবাসরত ক্ষুদ্র জাতিসত্তার উল্লেখযোগ্য কয়েকটির নাম বল।</a:t>
            </a:r>
            <a:endParaRPr lang="en-US" sz="28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81100" y="2891135"/>
            <a:ext cx="1409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চাকমা</a:t>
            </a:r>
            <a:endParaRPr lang="en-US" sz="24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" t="8889" r="-1667" b="23333"/>
          <a:stretch/>
        </p:blipFill>
        <p:spPr>
          <a:xfrm>
            <a:off x="757718" y="704842"/>
            <a:ext cx="2137882" cy="209059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705549"/>
            <a:ext cx="2785581" cy="208918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4076700" y="2895600"/>
            <a:ext cx="1409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মারমা</a:t>
            </a:r>
            <a:endParaRPr lang="en-US" sz="24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96100" y="2960945"/>
            <a:ext cx="1409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ত্রিপুরা</a:t>
            </a:r>
            <a:endParaRPr lang="en-US" sz="24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90759" y="5638800"/>
            <a:ext cx="1409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গারো</a:t>
            </a:r>
            <a:endParaRPr lang="en-US" sz="24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36" t="3333" r="17481" b="52995"/>
          <a:stretch/>
        </p:blipFill>
        <p:spPr>
          <a:xfrm>
            <a:off x="6210299" y="715735"/>
            <a:ext cx="2247901" cy="210366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5" b="16667"/>
          <a:stretch/>
        </p:blipFill>
        <p:spPr>
          <a:xfrm>
            <a:off x="774074" y="3488323"/>
            <a:ext cx="1827995" cy="209018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3471031"/>
            <a:ext cx="2518882" cy="210265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5" name="TextBox 14"/>
          <p:cNvSpPr txBox="1"/>
          <p:nvPr/>
        </p:nvSpPr>
        <p:spPr>
          <a:xfrm>
            <a:off x="3848100" y="5634335"/>
            <a:ext cx="1409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সাঁওতাল</a:t>
            </a:r>
            <a:endParaRPr lang="en-US" sz="24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438900" y="5638800"/>
            <a:ext cx="1409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মণিপুরি</a:t>
            </a:r>
            <a:endParaRPr lang="en-US" sz="24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6" b="45556"/>
          <a:stretch/>
        </p:blipFill>
        <p:spPr>
          <a:xfrm>
            <a:off x="5562600" y="3490175"/>
            <a:ext cx="2870368" cy="207349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56419315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" grpId="0"/>
      <p:bldP spid="10" grpId="0"/>
      <p:bldP spid="11" grpId="0"/>
      <p:bldP spid="15" grpId="0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989AA-A996-4748-BC25-0FDB01B9E737}" type="datetime1">
              <a:rPr lang="en-US" smtClean="0"/>
              <a:pPr/>
              <a:t>8/8/2016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bn-BD" dirty="0" smtClean="0"/>
              <a:t>সাবরিনা জেরিন,বিসিপিএসসি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536342" y="3043535"/>
            <a:ext cx="9020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খাসি</a:t>
            </a:r>
            <a:endParaRPr lang="en-US" sz="24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0" t="17429" r="10551" b="2693"/>
          <a:stretch/>
        </p:blipFill>
        <p:spPr>
          <a:xfrm>
            <a:off x="609600" y="685800"/>
            <a:ext cx="2949849" cy="23487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6781800" y="3094059"/>
            <a:ext cx="1409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রাখাইন</a:t>
            </a:r>
            <a:endParaRPr lang="en-US" sz="24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09725" y="5920758"/>
            <a:ext cx="8286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কোচ</a:t>
            </a:r>
            <a:endParaRPr lang="en-US" sz="24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72000" y="3119735"/>
            <a:ext cx="76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ম্রো</a:t>
            </a:r>
            <a:endParaRPr lang="en-US" sz="24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019550" y="5939135"/>
            <a:ext cx="1409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হাজং</a:t>
            </a:r>
            <a:endParaRPr lang="en-US" sz="24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819900" y="5920759"/>
            <a:ext cx="1409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2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ওরাঁও</a:t>
            </a:r>
            <a:endParaRPr lang="en-US" sz="24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878"/>
          <a:stretch/>
        </p:blipFill>
        <p:spPr>
          <a:xfrm>
            <a:off x="3733800" y="685800"/>
            <a:ext cx="2402870" cy="23487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" b="20000"/>
          <a:stretch/>
        </p:blipFill>
        <p:spPr>
          <a:xfrm>
            <a:off x="6324600" y="685800"/>
            <a:ext cx="2131971" cy="23807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64" t="20000" b="23332"/>
          <a:stretch/>
        </p:blipFill>
        <p:spPr>
          <a:xfrm>
            <a:off x="3352800" y="3581400"/>
            <a:ext cx="2242264" cy="23607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27" r="5732" b="14505"/>
          <a:stretch/>
        </p:blipFill>
        <p:spPr>
          <a:xfrm>
            <a:off x="5791200" y="3567447"/>
            <a:ext cx="2697961" cy="23533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83" r="1"/>
          <a:stretch/>
        </p:blipFill>
        <p:spPr>
          <a:xfrm>
            <a:off x="685800" y="3563077"/>
            <a:ext cx="2486822" cy="23805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8319537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  <p:bldP spid="10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989AA-A996-4748-BC25-0FDB01B9E737}" type="datetime1">
              <a:rPr lang="en-US" smtClean="0"/>
              <a:pPr/>
              <a:t>8/8/2016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bn-BD" smtClean="0"/>
              <a:t>সাবরিনা জেরিন,বিসিপিএসসি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4038600" y="609600"/>
            <a:ext cx="1676400" cy="533400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BD" sz="3200" b="1" dirty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চাকমা</a:t>
            </a:r>
            <a:endParaRPr lang="en-US" sz="32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663"/>
          <a:stretch/>
        </p:blipFill>
        <p:spPr>
          <a:xfrm>
            <a:off x="685800" y="773121"/>
            <a:ext cx="2362200" cy="1817679"/>
          </a:xfrm>
          <a:prstGeom prst="ellipse">
            <a:avLst/>
          </a:prstGeom>
          <a:ln w="190500" cap="rnd">
            <a:solidFill>
              <a:schemeClr val="accent1">
                <a:lumMod val="40000"/>
                <a:lumOff val="60000"/>
              </a:schemeClr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9" name="TextBox 8"/>
          <p:cNvSpPr txBox="1"/>
          <p:nvPr/>
        </p:nvSpPr>
        <p:spPr>
          <a:xfrm>
            <a:off x="693044" y="5867400"/>
            <a:ext cx="800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চাকমারা কোন জনগোষ্ঠীর অন্তর্গত?</a:t>
            </a:r>
            <a:endParaRPr lang="en-US" sz="28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219200" y="5445314"/>
            <a:ext cx="41298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চাকমারা মঙ্গোলীয় গোষ্ঠীর অন্তর্গত?</a:t>
            </a:r>
            <a:endParaRPr lang="en-US" sz="28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3471214" y="1566296"/>
            <a:ext cx="5097172" cy="3525471"/>
            <a:chOff x="3471214" y="1566296"/>
            <a:chExt cx="5097172" cy="3525471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71214" y="1566296"/>
              <a:ext cx="5097172" cy="3525471"/>
            </a:xfrm>
            <a:prstGeom prst="rect">
              <a:avLst/>
            </a:prstGeom>
          </p:spPr>
        </p:pic>
        <p:grpSp>
          <p:nvGrpSpPr>
            <p:cNvPr id="16" name="Group 15"/>
            <p:cNvGrpSpPr/>
            <p:nvPr/>
          </p:nvGrpSpPr>
          <p:grpSpPr>
            <a:xfrm>
              <a:off x="5810876" y="1981200"/>
              <a:ext cx="1590720" cy="1390815"/>
              <a:chOff x="5810876" y="1981200"/>
              <a:chExt cx="1590720" cy="1390815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5810876" y="1981200"/>
                <a:ext cx="14097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bn-BD" sz="2400" dirty="0" smtClean="0">
                    <a:latin typeface="NikoshBAN" panose="02000000000000000000" pitchFamily="2" charset="0"/>
                    <a:cs typeface="NikoshBAN" panose="02000000000000000000" pitchFamily="2" charset="0"/>
                  </a:rPr>
                  <a:t>মঙ্গোলীয়া</a:t>
                </a:r>
                <a:endParaRPr lang="en-US" sz="2400" dirty="0">
                  <a:latin typeface="NikoshBAN" panose="02000000000000000000" pitchFamily="2" charset="0"/>
                  <a:cs typeface="NikoshBAN" panose="02000000000000000000" pitchFamily="2" charset="0"/>
                </a:endParaRP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5991896" y="2910350"/>
                <a:ext cx="14097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bn-BD" sz="2400" dirty="0" smtClean="0">
                    <a:latin typeface="NikoshBAN" panose="02000000000000000000" pitchFamily="2" charset="0"/>
                    <a:cs typeface="NikoshBAN" panose="02000000000000000000" pitchFamily="2" charset="0"/>
                  </a:rPr>
                  <a:t>চীন</a:t>
                </a:r>
                <a:endParaRPr lang="en-US" sz="2400" dirty="0">
                  <a:latin typeface="NikoshBAN" panose="02000000000000000000" pitchFamily="2" charset="0"/>
                  <a:cs typeface="NikoshBAN" panose="02000000000000000000" pitchFamily="2" charset="0"/>
                </a:endParaRPr>
              </a:p>
            </p:txBody>
          </p:sp>
        </p:grpSp>
      </p:grpSp>
      <p:sp>
        <p:nvSpPr>
          <p:cNvPr id="15" name="Down Arrow 14"/>
          <p:cNvSpPr/>
          <p:nvPr/>
        </p:nvSpPr>
        <p:spPr>
          <a:xfrm>
            <a:off x="6172200" y="2387130"/>
            <a:ext cx="228600" cy="308148"/>
          </a:xfrm>
          <a:prstGeom prst="down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Down Arrow 17"/>
          <p:cNvSpPr/>
          <p:nvPr/>
        </p:nvSpPr>
        <p:spPr>
          <a:xfrm>
            <a:off x="6172200" y="2756276"/>
            <a:ext cx="228600" cy="308148"/>
          </a:xfrm>
          <a:prstGeom prst="down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Down Arrow 20"/>
          <p:cNvSpPr/>
          <p:nvPr/>
        </p:nvSpPr>
        <p:spPr>
          <a:xfrm>
            <a:off x="6023020" y="3075777"/>
            <a:ext cx="228600" cy="308148"/>
          </a:xfrm>
          <a:prstGeom prst="down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Down Arrow 21"/>
          <p:cNvSpPr/>
          <p:nvPr/>
        </p:nvSpPr>
        <p:spPr>
          <a:xfrm>
            <a:off x="5877596" y="3433013"/>
            <a:ext cx="228600" cy="308148"/>
          </a:xfrm>
          <a:prstGeom prst="down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61100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9" presetID="22" presetClass="entr" presetSubtype="1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2" presetID="22" presetClass="entr" presetSubtype="1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5" presetID="22" presetClass="entr" presetSubtype="1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  <p:bldP spid="15" grpId="0" animBg="1"/>
      <p:bldP spid="18" grpId="0" animBg="1"/>
      <p:bldP spid="21" grpId="0" animBg="1"/>
      <p:bldP spid="2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989AA-A996-4748-BC25-0FDB01B9E737}" type="datetime1">
              <a:rPr lang="en-US" smtClean="0"/>
              <a:pPr/>
              <a:t>8/8/2016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bn-BD" smtClean="0"/>
              <a:t>সাবরিনা জেরিন,বিসিপিএসসি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17</a:t>
            </a:fld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4238825" y="611301"/>
            <a:ext cx="4143175" cy="5679848"/>
            <a:chOff x="4419600" y="611301"/>
            <a:chExt cx="4143175" cy="5679848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9600" y="611301"/>
              <a:ext cx="4114800" cy="5679848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7591625" y="4318743"/>
              <a:ext cx="9427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bn-BD" dirty="0" smtClean="0">
                  <a:solidFill>
                    <a:schemeClr val="bg1"/>
                  </a:solidFill>
                  <a:latin typeface="NikoshBAN" panose="02000000000000000000" pitchFamily="2" charset="0"/>
                  <a:cs typeface="NikoshBAN" panose="02000000000000000000" pitchFamily="2" charset="0"/>
                </a:rPr>
                <a:t>রাঙামাটি</a:t>
              </a:r>
              <a:endParaRPr lang="en-US" dirty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7620000" y="4800038"/>
              <a:ext cx="9427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bn-BD" dirty="0" smtClean="0">
                  <a:solidFill>
                    <a:schemeClr val="bg1"/>
                  </a:solidFill>
                  <a:latin typeface="NikoshBAN" panose="02000000000000000000" pitchFamily="2" charset="0"/>
                  <a:cs typeface="NikoshBAN" panose="02000000000000000000" pitchFamily="2" charset="0"/>
                </a:rPr>
                <a:t>বান্দরবান</a:t>
              </a:r>
              <a:endParaRPr lang="en-US" dirty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 rot="4668449">
              <a:off x="7504869" y="3678259"/>
              <a:ext cx="9427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bn-BD" dirty="0" smtClean="0">
                  <a:solidFill>
                    <a:schemeClr val="bg1"/>
                  </a:solidFill>
                  <a:latin typeface="NikoshBAN" panose="02000000000000000000" pitchFamily="2" charset="0"/>
                  <a:cs typeface="NikoshBAN" panose="02000000000000000000" pitchFamily="2" charset="0"/>
                </a:rPr>
                <a:t>খাগড়াছড়ি</a:t>
              </a:r>
              <a:endParaRPr lang="en-US" dirty="0">
                <a:solidFill>
                  <a:schemeClr val="bg1"/>
                </a:solidFill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905546" y="5801380"/>
            <a:ext cx="67906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চাকমারা বাংলাদেশের কোন কোন জেলায় বসবাস করে?</a:t>
            </a:r>
            <a:endParaRPr lang="en-US" sz="28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0" t="16666" r="2500" b="13333"/>
          <a:stretch/>
        </p:blipFill>
        <p:spPr>
          <a:xfrm>
            <a:off x="703842" y="3689539"/>
            <a:ext cx="3864105" cy="22540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Freeform 17"/>
          <p:cNvSpPr/>
          <p:nvPr/>
        </p:nvSpPr>
        <p:spPr>
          <a:xfrm>
            <a:off x="7508383" y="3453679"/>
            <a:ext cx="762687" cy="2307480"/>
          </a:xfrm>
          <a:custGeom>
            <a:avLst/>
            <a:gdLst>
              <a:gd name="connsiteX0" fmla="*/ 0 w 762687"/>
              <a:gd name="connsiteY0" fmla="*/ 564529 h 2307480"/>
              <a:gd name="connsiteX1" fmla="*/ 38637 w 762687"/>
              <a:gd name="connsiteY1" fmla="*/ 628924 h 2307480"/>
              <a:gd name="connsiteX2" fmla="*/ 77273 w 762687"/>
              <a:gd name="connsiteY2" fmla="*/ 667560 h 2307480"/>
              <a:gd name="connsiteX3" fmla="*/ 115910 w 762687"/>
              <a:gd name="connsiteY3" fmla="*/ 1144079 h 2307480"/>
              <a:gd name="connsiteX4" fmla="*/ 154547 w 762687"/>
              <a:gd name="connsiteY4" fmla="*/ 1285746 h 2307480"/>
              <a:gd name="connsiteX5" fmla="*/ 180304 w 762687"/>
              <a:gd name="connsiteY5" fmla="*/ 1337262 h 2307480"/>
              <a:gd name="connsiteX6" fmla="*/ 231820 w 762687"/>
              <a:gd name="connsiteY6" fmla="*/ 1530445 h 2307480"/>
              <a:gd name="connsiteX7" fmla="*/ 270456 w 762687"/>
              <a:gd name="connsiteY7" fmla="*/ 1633476 h 2307480"/>
              <a:gd name="connsiteX8" fmla="*/ 296214 w 762687"/>
              <a:gd name="connsiteY8" fmla="*/ 1710749 h 2307480"/>
              <a:gd name="connsiteX9" fmla="*/ 309093 w 762687"/>
              <a:gd name="connsiteY9" fmla="*/ 1749386 h 2307480"/>
              <a:gd name="connsiteX10" fmla="*/ 334851 w 762687"/>
              <a:gd name="connsiteY10" fmla="*/ 1788022 h 2307480"/>
              <a:gd name="connsiteX11" fmla="*/ 347730 w 762687"/>
              <a:gd name="connsiteY11" fmla="*/ 1826659 h 2307480"/>
              <a:gd name="connsiteX12" fmla="*/ 373487 w 762687"/>
              <a:gd name="connsiteY12" fmla="*/ 1891053 h 2307480"/>
              <a:gd name="connsiteX13" fmla="*/ 412124 w 762687"/>
              <a:gd name="connsiteY13" fmla="*/ 2019842 h 2307480"/>
              <a:gd name="connsiteX14" fmla="*/ 450761 w 762687"/>
              <a:gd name="connsiteY14" fmla="*/ 2045600 h 2307480"/>
              <a:gd name="connsiteX15" fmla="*/ 463640 w 762687"/>
              <a:gd name="connsiteY15" fmla="*/ 2097115 h 2307480"/>
              <a:gd name="connsiteX16" fmla="*/ 605307 w 762687"/>
              <a:gd name="connsiteY16" fmla="*/ 2148631 h 2307480"/>
              <a:gd name="connsiteX17" fmla="*/ 618186 w 762687"/>
              <a:gd name="connsiteY17" fmla="*/ 2187267 h 2307480"/>
              <a:gd name="connsiteX18" fmla="*/ 695459 w 762687"/>
              <a:gd name="connsiteY18" fmla="*/ 2251662 h 2307480"/>
              <a:gd name="connsiteX19" fmla="*/ 721217 w 762687"/>
              <a:gd name="connsiteY19" fmla="*/ 2290298 h 2307480"/>
              <a:gd name="connsiteX20" fmla="*/ 759854 w 762687"/>
              <a:gd name="connsiteY20" fmla="*/ 2303177 h 2307480"/>
              <a:gd name="connsiteX21" fmla="*/ 746975 w 762687"/>
              <a:gd name="connsiteY21" fmla="*/ 2238783 h 2307480"/>
              <a:gd name="connsiteX22" fmla="*/ 759854 w 762687"/>
              <a:gd name="connsiteY22" fmla="*/ 1852417 h 2307480"/>
              <a:gd name="connsiteX23" fmla="*/ 746975 w 762687"/>
              <a:gd name="connsiteY23" fmla="*/ 1504687 h 2307480"/>
              <a:gd name="connsiteX24" fmla="*/ 695459 w 762687"/>
              <a:gd name="connsiteY24" fmla="*/ 1427414 h 2307480"/>
              <a:gd name="connsiteX25" fmla="*/ 669702 w 762687"/>
              <a:gd name="connsiteY25" fmla="*/ 1118321 h 2307480"/>
              <a:gd name="connsiteX26" fmla="*/ 656823 w 762687"/>
              <a:gd name="connsiteY26" fmla="*/ 1041048 h 2307480"/>
              <a:gd name="connsiteX27" fmla="*/ 643944 w 762687"/>
              <a:gd name="connsiteY27" fmla="*/ 1002411 h 2307480"/>
              <a:gd name="connsiteX28" fmla="*/ 631065 w 762687"/>
              <a:gd name="connsiteY28" fmla="*/ 925138 h 2307480"/>
              <a:gd name="connsiteX29" fmla="*/ 605307 w 762687"/>
              <a:gd name="connsiteY29" fmla="*/ 847865 h 2307480"/>
              <a:gd name="connsiteX30" fmla="*/ 579549 w 762687"/>
              <a:gd name="connsiteY30" fmla="*/ 731955 h 2307480"/>
              <a:gd name="connsiteX31" fmla="*/ 540913 w 762687"/>
              <a:gd name="connsiteY31" fmla="*/ 706197 h 2307480"/>
              <a:gd name="connsiteX32" fmla="*/ 528034 w 762687"/>
              <a:gd name="connsiteY32" fmla="*/ 667560 h 2307480"/>
              <a:gd name="connsiteX33" fmla="*/ 502276 w 762687"/>
              <a:gd name="connsiteY33" fmla="*/ 384225 h 2307480"/>
              <a:gd name="connsiteX34" fmla="*/ 476518 w 762687"/>
              <a:gd name="connsiteY34" fmla="*/ 281194 h 2307480"/>
              <a:gd name="connsiteX35" fmla="*/ 450761 w 762687"/>
              <a:gd name="connsiteY35" fmla="*/ 242558 h 2307480"/>
              <a:gd name="connsiteX36" fmla="*/ 437882 w 762687"/>
              <a:gd name="connsiteY36" fmla="*/ 178163 h 2307480"/>
              <a:gd name="connsiteX37" fmla="*/ 412124 w 762687"/>
              <a:gd name="connsiteY37" fmla="*/ 10738 h 2307480"/>
              <a:gd name="connsiteX38" fmla="*/ 141668 w 762687"/>
              <a:gd name="connsiteY38" fmla="*/ 62253 h 2307480"/>
              <a:gd name="connsiteX39" fmla="*/ 128789 w 762687"/>
              <a:gd name="connsiteY39" fmla="*/ 100890 h 2307480"/>
              <a:gd name="connsiteX40" fmla="*/ 115910 w 762687"/>
              <a:gd name="connsiteY40" fmla="*/ 242558 h 2307480"/>
              <a:gd name="connsiteX41" fmla="*/ 51516 w 762687"/>
              <a:gd name="connsiteY41" fmla="*/ 319831 h 2307480"/>
              <a:gd name="connsiteX42" fmla="*/ 12879 w 762687"/>
              <a:gd name="connsiteY42" fmla="*/ 384225 h 2307480"/>
              <a:gd name="connsiteX43" fmla="*/ 25758 w 762687"/>
              <a:gd name="connsiteY43" fmla="*/ 564529 h 2307480"/>
              <a:gd name="connsiteX44" fmla="*/ 51516 w 762687"/>
              <a:gd name="connsiteY44" fmla="*/ 667560 h 2307480"/>
              <a:gd name="connsiteX45" fmla="*/ 38637 w 762687"/>
              <a:gd name="connsiteY45" fmla="*/ 628924 h 2307480"/>
              <a:gd name="connsiteX46" fmla="*/ 0 w 762687"/>
              <a:gd name="connsiteY46" fmla="*/ 564529 h 2307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762687" h="2307480">
                <a:moveTo>
                  <a:pt x="0" y="564529"/>
                </a:moveTo>
                <a:cubicBezTo>
                  <a:pt x="0" y="564529"/>
                  <a:pt x="23618" y="608898"/>
                  <a:pt x="38637" y="628924"/>
                </a:cubicBezTo>
                <a:cubicBezTo>
                  <a:pt x="49565" y="643495"/>
                  <a:pt x="75315" y="649452"/>
                  <a:pt x="77273" y="667560"/>
                </a:cubicBezTo>
                <a:cubicBezTo>
                  <a:pt x="133189" y="1184787"/>
                  <a:pt x="4639" y="977172"/>
                  <a:pt x="115910" y="1144079"/>
                </a:cubicBezTo>
                <a:cubicBezTo>
                  <a:pt x="125332" y="1191188"/>
                  <a:pt x="132759" y="1242169"/>
                  <a:pt x="154547" y="1285746"/>
                </a:cubicBezTo>
                <a:lnTo>
                  <a:pt x="180304" y="1337262"/>
                </a:lnTo>
                <a:cubicBezTo>
                  <a:pt x="208607" y="1507076"/>
                  <a:pt x="177092" y="1448353"/>
                  <a:pt x="231820" y="1530445"/>
                </a:cubicBezTo>
                <a:cubicBezTo>
                  <a:pt x="262352" y="1683102"/>
                  <a:pt x="222221" y="1524946"/>
                  <a:pt x="270456" y="1633476"/>
                </a:cubicBezTo>
                <a:cubicBezTo>
                  <a:pt x="281483" y="1658287"/>
                  <a:pt x="287628" y="1684991"/>
                  <a:pt x="296214" y="1710749"/>
                </a:cubicBezTo>
                <a:cubicBezTo>
                  <a:pt x="300507" y="1723628"/>
                  <a:pt x="301562" y="1738090"/>
                  <a:pt x="309093" y="1749386"/>
                </a:cubicBezTo>
                <a:lnTo>
                  <a:pt x="334851" y="1788022"/>
                </a:lnTo>
                <a:cubicBezTo>
                  <a:pt x="339144" y="1800901"/>
                  <a:pt x="342963" y="1813948"/>
                  <a:pt x="347730" y="1826659"/>
                </a:cubicBezTo>
                <a:cubicBezTo>
                  <a:pt x="355847" y="1848305"/>
                  <a:pt x="366177" y="1869121"/>
                  <a:pt x="373487" y="1891053"/>
                </a:cubicBezTo>
                <a:cubicBezTo>
                  <a:pt x="380852" y="1913147"/>
                  <a:pt x="399328" y="2011311"/>
                  <a:pt x="412124" y="2019842"/>
                </a:cubicBezTo>
                <a:lnTo>
                  <a:pt x="450761" y="2045600"/>
                </a:lnTo>
                <a:cubicBezTo>
                  <a:pt x="455054" y="2062772"/>
                  <a:pt x="456668" y="2080846"/>
                  <a:pt x="463640" y="2097115"/>
                </a:cubicBezTo>
                <a:cubicBezTo>
                  <a:pt x="493216" y="2166126"/>
                  <a:pt x="518578" y="2138994"/>
                  <a:pt x="605307" y="2148631"/>
                </a:cubicBezTo>
                <a:cubicBezTo>
                  <a:pt x="609600" y="2161510"/>
                  <a:pt x="610656" y="2175972"/>
                  <a:pt x="618186" y="2187267"/>
                </a:cubicBezTo>
                <a:cubicBezTo>
                  <a:pt x="638019" y="2217015"/>
                  <a:pt x="666950" y="2232656"/>
                  <a:pt x="695459" y="2251662"/>
                </a:cubicBezTo>
                <a:cubicBezTo>
                  <a:pt x="704045" y="2264541"/>
                  <a:pt x="709130" y="2280629"/>
                  <a:pt x="721217" y="2290298"/>
                </a:cubicBezTo>
                <a:cubicBezTo>
                  <a:pt x="731818" y="2298779"/>
                  <a:pt x="753783" y="2315319"/>
                  <a:pt x="759854" y="2303177"/>
                </a:cubicBezTo>
                <a:cubicBezTo>
                  <a:pt x="769644" y="2283598"/>
                  <a:pt x="751268" y="2260248"/>
                  <a:pt x="746975" y="2238783"/>
                </a:cubicBezTo>
                <a:cubicBezTo>
                  <a:pt x="751268" y="2109994"/>
                  <a:pt x="759854" y="1981277"/>
                  <a:pt x="759854" y="1852417"/>
                </a:cubicBezTo>
                <a:cubicBezTo>
                  <a:pt x="759854" y="1736428"/>
                  <a:pt x="764351" y="1619368"/>
                  <a:pt x="746975" y="1504687"/>
                </a:cubicBezTo>
                <a:cubicBezTo>
                  <a:pt x="742337" y="1474079"/>
                  <a:pt x="695459" y="1427414"/>
                  <a:pt x="695459" y="1427414"/>
                </a:cubicBezTo>
                <a:cubicBezTo>
                  <a:pt x="683462" y="1223459"/>
                  <a:pt x="691812" y="1262039"/>
                  <a:pt x="669702" y="1118321"/>
                </a:cubicBezTo>
                <a:cubicBezTo>
                  <a:pt x="665731" y="1092512"/>
                  <a:pt x="662488" y="1066539"/>
                  <a:pt x="656823" y="1041048"/>
                </a:cubicBezTo>
                <a:cubicBezTo>
                  <a:pt x="653878" y="1027796"/>
                  <a:pt x="646889" y="1015663"/>
                  <a:pt x="643944" y="1002411"/>
                </a:cubicBezTo>
                <a:cubicBezTo>
                  <a:pt x="638279" y="976920"/>
                  <a:pt x="637398" y="950471"/>
                  <a:pt x="631065" y="925138"/>
                </a:cubicBezTo>
                <a:cubicBezTo>
                  <a:pt x="624480" y="898798"/>
                  <a:pt x="610632" y="874489"/>
                  <a:pt x="605307" y="847865"/>
                </a:cubicBezTo>
                <a:cubicBezTo>
                  <a:pt x="605023" y="846446"/>
                  <a:pt x="584746" y="739751"/>
                  <a:pt x="579549" y="731955"/>
                </a:cubicBezTo>
                <a:cubicBezTo>
                  <a:pt x="570963" y="719076"/>
                  <a:pt x="553792" y="714783"/>
                  <a:pt x="540913" y="706197"/>
                </a:cubicBezTo>
                <a:cubicBezTo>
                  <a:pt x="536620" y="693318"/>
                  <a:pt x="530266" y="680951"/>
                  <a:pt x="528034" y="667560"/>
                </a:cubicBezTo>
                <a:cubicBezTo>
                  <a:pt x="500062" y="499731"/>
                  <a:pt x="530968" y="585067"/>
                  <a:pt x="502276" y="384225"/>
                </a:cubicBezTo>
                <a:cubicBezTo>
                  <a:pt x="497270" y="349180"/>
                  <a:pt x="496155" y="310649"/>
                  <a:pt x="476518" y="281194"/>
                </a:cubicBezTo>
                <a:lnTo>
                  <a:pt x="450761" y="242558"/>
                </a:lnTo>
                <a:cubicBezTo>
                  <a:pt x="446468" y="221093"/>
                  <a:pt x="440775" y="199861"/>
                  <a:pt x="437882" y="178163"/>
                </a:cubicBezTo>
                <a:cubicBezTo>
                  <a:pt x="415747" y="12151"/>
                  <a:pt x="441134" y="97767"/>
                  <a:pt x="412124" y="10738"/>
                </a:cubicBezTo>
                <a:cubicBezTo>
                  <a:pt x="248254" y="19363"/>
                  <a:pt x="194486" y="-43384"/>
                  <a:pt x="141668" y="62253"/>
                </a:cubicBezTo>
                <a:cubicBezTo>
                  <a:pt x="135597" y="74395"/>
                  <a:pt x="133082" y="88011"/>
                  <a:pt x="128789" y="100890"/>
                </a:cubicBezTo>
                <a:cubicBezTo>
                  <a:pt x="124496" y="148113"/>
                  <a:pt x="125845" y="196193"/>
                  <a:pt x="115910" y="242558"/>
                </a:cubicBezTo>
                <a:cubicBezTo>
                  <a:pt x="109904" y="270585"/>
                  <a:pt x="65966" y="300564"/>
                  <a:pt x="51516" y="319831"/>
                </a:cubicBezTo>
                <a:cubicBezTo>
                  <a:pt x="36497" y="339857"/>
                  <a:pt x="25758" y="362760"/>
                  <a:pt x="12879" y="384225"/>
                </a:cubicBezTo>
                <a:cubicBezTo>
                  <a:pt x="17172" y="444326"/>
                  <a:pt x="18718" y="504687"/>
                  <a:pt x="25758" y="564529"/>
                </a:cubicBezTo>
                <a:cubicBezTo>
                  <a:pt x="35921" y="650910"/>
                  <a:pt x="51516" y="546354"/>
                  <a:pt x="51516" y="667560"/>
                </a:cubicBezTo>
                <a:cubicBezTo>
                  <a:pt x="51516" y="681135"/>
                  <a:pt x="44708" y="641066"/>
                  <a:pt x="38637" y="628924"/>
                </a:cubicBezTo>
                <a:cubicBezTo>
                  <a:pt x="10498" y="572646"/>
                  <a:pt x="0" y="564529"/>
                  <a:pt x="0" y="564529"/>
                </a:cubicBez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1354235" y="5801380"/>
            <a:ext cx="441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চাকমারা কোন ভাষা গোষ্ঠীর অন্তর্ভুক্ত?</a:t>
            </a:r>
            <a:endParaRPr lang="en-US" sz="28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097891" y="533400"/>
            <a:ext cx="32285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28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আর্য ভাষা গোষ্ঠীর অন্তর্ভূক্ত</a:t>
            </a:r>
            <a:endParaRPr lang="en-US" sz="2800" b="1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09600" y="3286780"/>
            <a:ext cx="37167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চাকমা </a:t>
            </a:r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পরিবারে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প্রধান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কে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?</a:t>
            </a:r>
            <a:endParaRPr lang="en-US" sz="28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12" r="41385"/>
          <a:stretch/>
        </p:blipFill>
        <p:spPr>
          <a:xfrm>
            <a:off x="1191893" y="1096841"/>
            <a:ext cx="2237108" cy="21695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9" name="TextBox 18"/>
          <p:cNvSpPr txBox="1"/>
          <p:nvPr/>
        </p:nvSpPr>
        <p:spPr>
          <a:xfrm>
            <a:off x="1524000" y="533400"/>
            <a:ext cx="32285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2800" dirty="0">
                <a:latin typeface="NikoshBAN" panose="02000000000000000000" pitchFamily="2" charset="0"/>
                <a:cs typeface="NikoshBAN" panose="02000000000000000000" pitchFamily="2" charset="0"/>
              </a:rPr>
              <a:t>চাকমা </a:t>
            </a:r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পরিবার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প্রধান</a:t>
            </a:r>
            <a:r>
              <a:rPr lang="bn-BD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পিতা</a:t>
            </a:r>
            <a:endParaRPr lang="en-US" sz="2800" b="1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89792" y="3272417"/>
            <a:ext cx="39583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চাকমা গ্রাম প্রধানকে কি বলা হয়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?</a:t>
            </a:r>
            <a:endParaRPr lang="en-US" sz="28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73649" y="521174"/>
            <a:ext cx="449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2800" dirty="0">
                <a:latin typeface="NikoshBAN" panose="02000000000000000000" pitchFamily="2" charset="0"/>
                <a:cs typeface="NikoshBAN" panose="02000000000000000000" pitchFamily="2" charset="0"/>
              </a:rPr>
              <a:t>চাকমা গ্রাম </a:t>
            </a:r>
            <a:r>
              <a:rPr lang="bn-BD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প্রধানকে কারবারি বলা হয়।</a:t>
            </a:r>
            <a:endParaRPr lang="en-US" sz="2800" b="1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3" r="21777" b="4412"/>
          <a:stretch/>
        </p:blipFill>
        <p:spPr>
          <a:xfrm>
            <a:off x="1219200" y="1066800"/>
            <a:ext cx="2307962" cy="22061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4" name="TextBox 23"/>
          <p:cNvSpPr txBox="1"/>
          <p:nvPr/>
        </p:nvSpPr>
        <p:spPr>
          <a:xfrm>
            <a:off x="523266" y="3319381"/>
            <a:ext cx="39583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চাকমা সমাজ প্রধান কে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?</a:t>
            </a:r>
            <a:endParaRPr lang="en-US" sz="28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99810" y="584413"/>
            <a:ext cx="43146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চাকমা সমাজ প্রধানকে রাজা বলা হয়।</a:t>
            </a:r>
            <a:endParaRPr lang="en-US" sz="28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76374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 animBg="1"/>
      <p:bldP spid="22" grpId="0"/>
      <p:bldP spid="23" grpId="0"/>
      <p:bldP spid="16" grpId="0"/>
      <p:bldP spid="19" grpId="0"/>
      <p:bldP spid="20" grpId="0"/>
      <p:bldP spid="21" grpId="0"/>
      <p:bldP spid="24" grpId="0"/>
      <p:bldP spid="2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989AA-A996-4748-BC25-0FDB01B9E737}" type="datetime1">
              <a:rPr lang="en-US" smtClean="0"/>
              <a:pPr/>
              <a:t>8/8/2016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bn-BD" smtClean="0"/>
              <a:t>সাবরিনা জেরিন,বিসিপিএসসি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250" y="938824"/>
            <a:ext cx="6743700" cy="50577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1524000" y="5877580"/>
            <a:ext cx="586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কয়েকটি গ্রাম নিয়ে কি গঠিত হয়?</a:t>
            </a:r>
            <a:endParaRPr lang="en-US" sz="28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19400" y="685800"/>
            <a:ext cx="3886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28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মৌজা গঠিত হয়</a:t>
            </a:r>
            <a:endParaRPr lang="en-US" sz="2800" b="1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1981200"/>
            <a:ext cx="4229100" cy="28194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0" name="TextBox 9"/>
          <p:cNvSpPr txBox="1"/>
          <p:nvPr/>
        </p:nvSpPr>
        <p:spPr>
          <a:xfrm>
            <a:off x="-1566370" y="2209800"/>
            <a:ext cx="586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   মৌজা প্রধান কে?</a:t>
            </a:r>
            <a:endParaRPr lang="en-US" sz="28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845158" y="590446"/>
            <a:ext cx="3886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28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মৌজা প্রধান হেডম্যান</a:t>
            </a:r>
            <a:endParaRPr lang="en-US" sz="2800" b="1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765443" y="5877580"/>
            <a:ext cx="586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তিনি কীভাবে নির্বাচিত হন?</a:t>
            </a:r>
            <a:endParaRPr lang="en-US" sz="28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778358" y="568437"/>
            <a:ext cx="6629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28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তিনি জনগণ কর্তৃক নির্বাচিত ও রাজা কর্তৃক মনোনীত হন</a:t>
            </a:r>
            <a:endParaRPr lang="en-US" sz="2800" b="1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042780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0" grpId="0"/>
      <p:bldP spid="11" grpId="0"/>
      <p:bldP spid="12" grpId="0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989AA-A996-4748-BC25-0FDB01B9E737}" type="datetime1">
              <a:rPr lang="en-US" smtClean="0"/>
              <a:pPr/>
              <a:t>8/8/2016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bn-BD" smtClean="0"/>
              <a:t>সাবরিনা জেরিন,বিসিপিএসসি</a:t>
            </a:r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194562"/>
            <a:ext cx="6563944" cy="434314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19</a:t>
            </a:fld>
            <a:endParaRPr lang="en-US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932811166"/>
              </p:ext>
            </p:extLst>
          </p:nvPr>
        </p:nvGraphicFramePr>
        <p:xfrm>
          <a:off x="2590800" y="1194561"/>
          <a:ext cx="4267200" cy="43431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785871" y="5867980"/>
            <a:ext cx="586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চাকমারা কোন ধর্মাবলম্বী?</a:t>
            </a:r>
            <a:endParaRPr lang="en-US" sz="28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24000" y="602677"/>
            <a:ext cx="586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চাকমারা বৌদ্ধ ধর্মাবলম্বী</a:t>
            </a:r>
            <a:endParaRPr lang="en-US" sz="28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20215" y="5667993"/>
            <a:ext cx="586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বৌদ্ধ ধর্ম ছাড়া তারা আর কী  পূজা করে?</a:t>
            </a:r>
            <a:endParaRPr lang="en-US" sz="28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22625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EB4F3C6-E324-4C33-B8D7-39C618A834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>
                                            <p:graphicEl>
                                              <a:dgm id="{AEB4F3C6-E324-4C33-B8D7-39C618A834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>
                                            <p:graphicEl>
                                              <a:dgm id="{AEB4F3C6-E324-4C33-B8D7-39C618A834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>
                                            <p:graphicEl>
                                              <a:dgm id="{AEB4F3C6-E324-4C33-B8D7-39C618A834F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6CE1708-6A0F-40A0-A93A-A0F5AE3AF3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">
                                            <p:graphicEl>
                                              <a:dgm id="{C6CE1708-6A0F-40A0-A93A-A0F5AE3AF3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">
                                            <p:graphicEl>
                                              <a:dgm id="{C6CE1708-6A0F-40A0-A93A-A0F5AE3AF3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>
                                            <p:graphicEl>
                                              <a:dgm id="{C6CE1708-6A0F-40A0-A93A-A0F5AE3AF36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5ED15CA-0388-4001-89EC-D5756633C6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">
                                            <p:graphicEl>
                                              <a:dgm id="{45ED15CA-0388-4001-89EC-D5756633C6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">
                                            <p:graphicEl>
                                              <a:dgm id="{45ED15CA-0388-4001-89EC-D5756633C6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">
                                            <p:graphicEl>
                                              <a:dgm id="{45ED15CA-0388-4001-89EC-D5756633C60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0A37FAD-9044-406B-9E23-4CE562429DB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">
                                            <p:graphicEl>
                                              <a:dgm id="{40A37FAD-9044-406B-9E23-4CE562429DB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">
                                            <p:graphicEl>
                                              <a:dgm id="{40A37FAD-9044-406B-9E23-4CE562429DB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">
                                            <p:graphicEl>
                                              <a:dgm id="{40A37FAD-9044-406B-9E23-4CE562429DB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56A8632-DBBE-41A4-8170-494DC7C10D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">
                                            <p:graphicEl>
                                              <a:dgm id="{D56A8632-DBBE-41A4-8170-494DC7C10D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">
                                            <p:graphicEl>
                                              <a:dgm id="{D56A8632-DBBE-41A4-8170-494DC7C10D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">
                                            <p:graphicEl>
                                              <a:dgm id="{D56A8632-DBBE-41A4-8170-494DC7C10D3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84E3E5A-FFBE-4DAF-A8E8-BB6A2CE375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">
                                            <p:graphicEl>
                                              <a:dgm id="{484E3E5A-FFBE-4DAF-A8E8-BB6A2CE375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">
                                            <p:graphicEl>
                                              <a:dgm id="{484E3E5A-FFBE-4DAF-A8E8-BB6A2CE375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">
                                            <p:graphicEl>
                                              <a:dgm id="{484E3E5A-FFBE-4DAF-A8E8-BB6A2CE375E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50AE2DD-FBFC-4049-9C7C-5FCB064CF0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">
                                            <p:graphicEl>
                                              <a:dgm id="{B50AE2DD-FBFC-4049-9C7C-5FCB064CF0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5">
                                            <p:graphicEl>
                                              <a:dgm id="{B50AE2DD-FBFC-4049-9C7C-5FCB064CF0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">
                                            <p:graphicEl>
                                              <a:dgm id="{B50AE2DD-FBFC-4049-9C7C-5FCB064CF0C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6A1569B-39EE-4AEA-9E17-2B90F98878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5">
                                            <p:graphicEl>
                                              <a:dgm id="{A6A1569B-39EE-4AEA-9E17-2B90F98878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5">
                                            <p:graphicEl>
                                              <a:dgm id="{A6A1569B-39EE-4AEA-9E17-2B90F98878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">
                                            <p:graphicEl>
                                              <a:dgm id="{A6A1569B-39EE-4AEA-9E17-2B90F988785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A38A7DA-9F29-488F-A9F9-4B1578B8966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5">
                                            <p:graphicEl>
                                              <a:dgm id="{4A38A7DA-9F29-488F-A9F9-4B1578B8966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5">
                                            <p:graphicEl>
                                              <a:dgm id="{4A38A7DA-9F29-488F-A9F9-4B1578B8966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">
                                            <p:graphicEl>
                                              <a:dgm id="{4A38A7DA-9F29-488F-A9F9-4B1578B8966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363C025-32E4-429B-8C84-3FA979F230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5">
                                            <p:graphicEl>
                                              <a:dgm id="{E363C025-32E4-429B-8C84-3FA979F230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5">
                                            <p:graphicEl>
                                              <a:dgm id="{E363C025-32E4-429B-8C84-3FA979F230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5">
                                            <p:graphicEl>
                                              <a:dgm id="{E363C025-32E4-429B-8C84-3FA979F2302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C96F416-2931-44AE-93B3-2BB0E1CE8B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5">
                                            <p:graphicEl>
                                              <a:dgm id="{4C96F416-2931-44AE-93B3-2BB0E1CE8B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">
                                            <p:graphicEl>
                                              <a:dgm id="{4C96F416-2931-44AE-93B3-2BB0E1CE8B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">
                                            <p:graphicEl>
                                              <a:dgm id="{4C96F416-2931-44AE-93B3-2BB0E1CE8B8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 uiExpand="1">
        <p:bldSub>
          <a:bldDgm bld="one"/>
        </p:bldSub>
      </p:bldGraphic>
      <p:bldP spid="7" grpId="0"/>
      <p:bldP spid="9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3048000" y="838200"/>
            <a:ext cx="46482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11500" b="1" spc="50" dirty="0" smtClean="0">
                <a:ln w="11430"/>
                <a:blipFill>
                  <a:blip r:embed="rId3"/>
                  <a:stretch>
                    <a:fillRect/>
                  </a:stretch>
                </a:blip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স্বাগতম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9719F-3F04-4B25-BE31-ED822F3F7880}" type="datetime1">
              <a:rPr lang="en-US" smtClean="0"/>
              <a:pPr/>
              <a:t>8/8/2016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2362200"/>
            <a:ext cx="4765813" cy="3200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1634706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989AA-A996-4748-BC25-0FDB01B9E737}" type="datetime1">
              <a:rPr lang="en-US" smtClean="0"/>
              <a:pPr/>
              <a:t>8/8/2016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bn-BD" smtClean="0"/>
              <a:t>সাবরিনা জেরিন,বিসিপিএসসি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785871" y="5867980"/>
            <a:ext cx="586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চাকমাদের প্রধান খাদ্য কী?</a:t>
            </a:r>
            <a:endParaRPr lang="en-US" sz="28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999" y="1623295"/>
            <a:ext cx="5100571" cy="382542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04963" y="577958"/>
            <a:ext cx="586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ভাত, মাছ, মাংস ও শাক-সবজি</a:t>
            </a:r>
            <a:endParaRPr lang="en-US" sz="28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97954" y="5824953"/>
            <a:ext cx="66626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চাকমাদের আর  কী লৌকিক আচার অনুষ্ঠান আছে?</a:t>
            </a:r>
            <a:endParaRPr lang="en-US" sz="28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315" y="1406897"/>
            <a:ext cx="6511831" cy="404182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874940" y="520939"/>
            <a:ext cx="31654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বিয়ের অনুষ্ঠান</a:t>
            </a:r>
            <a:endParaRPr lang="en-US" sz="28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315" y="1390273"/>
            <a:ext cx="6511831" cy="405904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936661" y="1293020"/>
            <a:ext cx="586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বিজু উৎসব</a:t>
            </a:r>
            <a:endParaRPr lang="en-US" sz="28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80"/>
          <a:stretch/>
        </p:blipFill>
        <p:spPr>
          <a:xfrm>
            <a:off x="1149350" y="1219200"/>
            <a:ext cx="6845300" cy="45085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4" name="TextBox 13"/>
          <p:cNvSpPr txBox="1"/>
          <p:nvPr/>
        </p:nvSpPr>
        <p:spPr>
          <a:xfrm>
            <a:off x="2863939" y="600117"/>
            <a:ext cx="36892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জুম নাচ ও বিজু নাচ</a:t>
            </a:r>
            <a:endParaRPr lang="en-US" sz="28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873691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10" grpId="0"/>
      <p:bldP spid="12" grpId="0"/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989AA-A996-4748-BC25-0FDB01B9E737}" type="datetime1">
              <a:rPr lang="en-US" smtClean="0"/>
              <a:pPr/>
              <a:t>8/8/2016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bn-BD" smtClean="0"/>
              <a:t>সাবরিনা জেরিন,বিসিপিএসসি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5" name="Vertical Scroll 4"/>
          <p:cNvSpPr/>
          <p:nvPr/>
        </p:nvSpPr>
        <p:spPr>
          <a:xfrm>
            <a:off x="2286000" y="741135"/>
            <a:ext cx="3467100" cy="615043"/>
          </a:xfrm>
          <a:prstGeom prst="verticalScroll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bn-BD" sz="4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দলগত</a:t>
            </a:r>
            <a:r>
              <a:rPr lang="bn-IN" sz="4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কাজ</a:t>
            </a:r>
            <a:endParaRPr lang="en-US" sz="4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Cloud 5"/>
          <p:cNvSpPr/>
          <p:nvPr/>
        </p:nvSpPr>
        <p:spPr>
          <a:xfrm>
            <a:off x="914400" y="2669721"/>
            <a:ext cx="7010400" cy="2667000"/>
          </a:xfrm>
          <a:prstGeom prst="cloud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600" b="1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BD" sz="36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গারো</a:t>
            </a:r>
            <a:r>
              <a:rPr lang="en-US" sz="3600" b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BD" sz="3600" b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BD" sz="3600" b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জাতিসত্তার সংকৃতি সম্পর্কে </a:t>
            </a:r>
            <a:r>
              <a:rPr lang="bn-BD" sz="36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দশটি </a:t>
            </a:r>
            <a:r>
              <a:rPr lang="bn-BD" sz="3600" b="1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বাক্য </a:t>
            </a:r>
            <a:r>
              <a:rPr lang="bn-BD" sz="36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দলে আলোচনা করে লেখ।</a:t>
            </a:r>
            <a:endParaRPr lang="en-US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1255550"/>
      </p:ext>
    </p:extLst>
  </p:cSld>
  <p:clrMapOvr>
    <a:masterClrMapping/>
  </p:clrMapOvr>
  <p:transition spd="slow"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989AA-A996-4748-BC25-0FDB01B9E737}" type="datetime1">
              <a:rPr lang="en-US" smtClean="0"/>
              <a:pPr/>
              <a:t>8/8/2016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bn-BD" smtClean="0"/>
              <a:t>সাবরিনা জেরিন,বিসিপিএসসি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4038600" y="609600"/>
            <a:ext cx="1676400" cy="533400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BD" sz="3200" b="1" dirty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গারো</a:t>
            </a:r>
            <a:endParaRPr lang="en-US" sz="32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20215" y="5667993"/>
            <a:ext cx="586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গারো জনগোষ্ঠীর প্রধান বসতি কোথায়?</a:t>
            </a:r>
            <a:endParaRPr lang="en-US" sz="28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2398132"/>
            <a:ext cx="3515128" cy="239080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8" name="TextBox 7"/>
          <p:cNvSpPr txBox="1"/>
          <p:nvPr/>
        </p:nvSpPr>
        <p:spPr>
          <a:xfrm>
            <a:off x="1828800" y="1135327"/>
            <a:ext cx="586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ময়মনসিংহ, টাঙ্গাইল ও সিলেট</a:t>
            </a:r>
            <a:endParaRPr lang="en-US" sz="28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16110" y="5667993"/>
            <a:ext cx="586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গারো পরিবারে সম্পত্তির মালিক কে?</a:t>
            </a:r>
            <a:endParaRPr lang="en-US" sz="28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1000" y="1356128"/>
            <a:ext cx="7848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সম্পত্তির মালিক মা। তবে পরিবার ও সমাজ পরিচালনা করে পুরুষরাই।</a:t>
            </a:r>
            <a:endParaRPr lang="en-US" sz="28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29025" y="5667993"/>
            <a:ext cx="586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গারোদের ধর্ম সম্পর্কে </a:t>
            </a:r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বল</a:t>
            </a:r>
            <a:endParaRPr lang="en-US" sz="28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11210" y="985810"/>
            <a:ext cx="8077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গারোরা প্রকৃতি পূজারী। ‘তাতারা রাবুগা’ তাদের দেবতার নাম। অন্যান্য দেবতারা হলো- সালজং (সূর্য), ছোছুম</a:t>
            </a:r>
            <a:r>
              <a:rPr lang="bn-BD" sz="28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(চন্দ্র), মেন (পৃথিবী), নবাং( মৃতের রক্ষক) ইত্যাদি।</a:t>
            </a:r>
            <a:endParaRPr lang="en-US" sz="28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716110" y="5728776"/>
            <a:ext cx="586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বর্তমানে অধিকাংশ গারো কোন ধর্মাবলম্বী?</a:t>
            </a:r>
            <a:endParaRPr lang="en-US" sz="28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7" t="5876" r="20833" b="4036"/>
          <a:stretch/>
        </p:blipFill>
        <p:spPr>
          <a:xfrm>
            <a:off x="2020910" y="1143000"/>
            <a:ext cx="5257800" cy="37338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5" name="TextBox 14"/>
          <p:cNvSpPr txBox="1"/>
          <p:nvPr/>
        </p:nvSpPr>
        <p:spPr>
          <a:xfrm>
            <a:off x="1885682" y="1407669"/>
            <a:ext cx="5067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বর্তমানে অধিকাংশ গারো </a:t>
            </a:r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খ্রিষ্ট</a:t>
            </a:r>
            <a:r>
              <a:rPr lang="bn-BD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ধর্মাবলম্বী</a:t>
            </a:r>
            <a:endParaRPr lang="en-US" sz="28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611386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0" grpId="0"/>
      <p:bldP spid="11" grpId="0"/>
      <p:bldP spid="12" grpId="0"/>
      <p:bldP spid="13" grpId="0"/>
      <p:bldP spid="1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989AA-A996-4748-BC25-0FDB01B9E737}" type="datetime1">
              <a:rPr lang="en-US" smtClean="0"/>
              <a:pPr/>
              <a:t>8/8/2016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bn-BD" smtClean="0"/>
              <a:t>সাবরিনা জেরিন,বিসিপিএসসি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682840" y="5750562"/>
            <a:ext cx="586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গারোদের পেশা কী?</a:t>
            </a:r>
            <a:endParaRPr lang="en-US" sz="28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7582" y="2048504"/>
            <a:ext cx="3530618" cy="292731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424" y="2048504"/>
            <a:ext cx="3759306" cy="290449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627024" y="646093"/>
            <a:ext cx="78311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গারোদের প্রধান পেশা কৃষি। পাহাড়ে বসবাসকারীরা জুম চাষ করে। সমতলের গারোরা সাধারণ নিয়মে কৃষি কাজ করে। </a:t>
            </a:r>
            <a:endParaRPr lang="en-US" sz="28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37512" y="5732895"/>
            <a:ext cx="586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গারোরা কী ধরণের খাবার খায়?</a:t>
            </a:r>
            <a:endParaRPr lang="en-US" sz="28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3933" y="2574535"/>
            <a:ext cx="2692366" cy="202373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5" t="2056" r="7291"/>
          <a:stretch/>
        </p:blipFill>
        <p:spPr>
          <a:xfrm>
            <a:off x="1065402" y="1682768"/>
            <a:ext cx="4117595" cy="3544574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2" name="TextBox 11"/>
          <p:cNvSpPr txBox="1"/>
          <p:nvPr/>
        </p:nvSpPr>
        <p:spPr>
          <a:xfrm>
            <a:off x="855624" y="762879"/>
            <a:ext cx="78311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গারোরা ভাত, মাছ, পশু পাখির মাংস এবং শাক-সবজি খেয়ে থাকে।</a:t>
            </a:r>
            <a:endParaRPr lang="en-US" sz="28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017942" y="5405797"/>
            <a:ext cx="586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গারোদের পোশাক কেমন?</a:t>
            </a:r>
            <a:endParaRPr lang="en-US" sz="28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5093" y="1784395"/>
            <a:ext cx="4671482" cy="311432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5" name="TextBox 14"/>
          <p:cNvSpPr txBox="1"/>
          <p:nvPr/>
        </p:nvSpPr>
        <p:spPr>
          <a:xfrm>
            <a:off x="705853" y="646092"/>
            <a:ext cx="78311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পুরুষদের </a:t>
            </a:r>
            <a:r>
              <a:rPr lang="bn-BD" sz="2800" dirty="0">
                <a:latin typeface="NikoshBAN" panose="02000000000000000000" pitchFamily="2" charset="0"/>
                <a:cs typeface="NikoshBAN" panose="02000000000000000000" pitchFamily="2" charset="0"/>
              </a:rPr>
              <a:t>পরনে থাকে </a:t>
            </a:r>
            <a:r>
              <a:rPr lang="bn-BD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গান্দো, পান্ত্রা, জামা, কাদি ইত্যাদি পোশাক আর মেয়েরা পরে রেকিং, জারন, আনপান, কপিং ইত্যাদি।</a:t>
            </a:r>
            <a:endParaRPr lang="en-US" sz="28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3330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476"/>
                                  </p:iterate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  <p:bldP spid="12" grpId="0"/>
      <p:bldP spid="13" grpId="0"/>
      <p:bldP spid="1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989AA-A996-4748-BC25-0FDB01B9E737}" type="datetime1">
              <a:rPr lang="en-US" smtClean="0"/>
              <a:pPr/>
              <a:t>8/8/2016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bn-BD" dirty="0" smtClean="0"/>
              <a:t>সাবরিনা জেরিন,বিসিপিএতসসি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47700" y="4724400"/>
            <a:ext cx="7848600" cy="95410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28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জুম চাষের যে </a:t>
            </a:r>
            <a:r>
              <a:rPr lang="bn-BD" sz="2800" b="1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উপকরণগুলো রয়েছে তা লেখ </a:t>
            </a:r>
            <a:r>
              <a:rPr lang="en-US" sz="2800" b="1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এবং</a:t>
            </a:r>
            <a:r>
              <a:rPr lang="bn-BD" sz="2800" b="1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যে কোন </a:t>
            </a:r>
            <a:r>
              <a:rPr lang="en-US" sz="2800" b="1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দুইটি</a:t>
            </a:r>
            <a:r>
              <a:rPr lang="en-US" sz="2800" b="1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উপকরণ</a:t>
            </a:r>
            <a:r>
              <a:rPr lang="en-US" sz="2800" b="1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দিয়ে</a:t>
            </a:r>
            <a:r>
              <a:rPr lang="en-US" sz="2800" b="1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দুইটি</a:t>
            </a:r>
            <a:r>
              <a:rPr lang="en-US" sz="2800" b="1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বাক্য</a:t>
            </a:r>
            <a:r>
              <a:rPr lang="en-US" sz="2800" b="1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 </a:t>
            </a:r>
            <a:r>
              <a:rPr lang="en-US" sz="2800" b="1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লেখ</a:t>
            </a:r>
            <a:r>
              <a:rPr lang="bn-BD" sz="2800" b="1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। </a:t>
            </a:r>
          </a:p>
        </p:txBody>
      </p:sp>
      <p:sp>
        <p:nvSpPr>
          <p:cNvPr id="6" name="Round Diagonal Corner Rectangle 5"/>
          <p:cNvSpPr/>
          <p:nvPr/>
        </p:nvSpPr>
        <p:spPr>
          <a:xfrm>
            <a:off x="3048000" y="685800"/>
            <a:ext cx="2438400" cy="457200"/>
          </a:xfrm>
          <a:prstGeom prst="round2DiagRect">
            <a:avLst/>
          </a:prstGeom>
          <a:ln>
            <a:solidFill>
              <a:schemeClr val="tx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bn-BD" sz="3600" b="1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দলগত</a:t>
            </a:r>
            <a:r>
              <a:rPr lang="bn-IN" sz="3600" b="1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কাজ</a:t>
            </a:r>
            <a:endParaRPr lang="en-US" sz="3600" b="1" dirty="0">
              <a:ln w="1905"/>
              <a:solidFill>
                <a:schemeClr val="tx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295400"/>
            <a:ext cx="5378137" cy="333444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6521921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989AA-A996-4748-BC25-0FDB01B9E737}" type="datetime1">
              <a:rPr lang="en-US" smtClean="0"/>
              <a:pPr/>
              <a:t>8/8/2016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bn-BD" smtClean="0"/>
              <a:t>সাবরিনা জেরিন,বিসিপিএসসি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3657600" y="609600"/>
            <a:ext cx="2362200" cy="533400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গারোদের</a:t>
            </a:r>
            <a:r>
              <a:rPr lang="en-US" sz="3200" b="1" dirty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উৎসব</a:t>
            </a:r>
            <a:endParaRPr lang="en-US" sz="32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Cloud Callout 5"/>
          <p:cNvSpPr/>
          <p:nvPr/>
        </p:nvSpPr>
        <p:spPr>
          <a:xfrm>
            <a:off x="5867400" y="1143000"/>
            <a:ext cx="2057400" cy="1600200"/>
          </a:xfrm>
          <a:prstGeom prst="cloudCallout">
            <a:avLst>
              <a:gd name="adj1" fmla="val -116157"/>
              <a:gd name="adj2" fmla="val 19190"/>
            </a:avLst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এসো </a:t>
            </a:r>
            <a:r>
              <a:rPr lang="en-US" dirty="0" err="1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গারোদের</a:t>
            </a:r>
            <a:r>
              <a:rPr lang="en-US" dirty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dirty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ওয়ানগালা </a:t>
            </a:r>
            <a:r>
              <a:rPr lang="en-US" dirty="0" err="1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উৎস</a:t>
            </a:r>
            <a:r>
              <a:rPr lang="bn-BD" dirty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বের </a:t>
            </a:r>
            <a:r>
              <a:rPr lang="bn-BD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একটি ভিডিও দেখি </a:t>
            </a:r>
            <a:endParaRPr lang="en-US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5801" y="4648200"/>
            <a:ext cx="7696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গারো সংস্কৃতিতে গীতিবাদ্য খুবই গুরুত্বপুর্ণ। তাদের নিজস্ব বাদ্যযন্ত্র আছে। </a:t>
            </a:r>
            <a:r>
              <a:rPr lang="bn-BD" sz="2800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ওয়ানগালা </a:t>
            </a:r>
            <a:r>
              <a:rPr lang="bn-BD" sz="280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ছাড়াও </a:t>
            </a:r>
            <a:r>
              <a:rPr lang="bn-BD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ফসল বোনা, নবান্ন, নববর্ষ ইত্যাদি উপলক্ষে বিভিন্ন উৎসবের আয়োজন করা হয়।</a:t>
            </a:r>
            <a:endParaRPr lang="en-US" sz="28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graphicFrame>
        <p:nvGraphicFramePr>
          <p:cNvPr id="8" name="Object 7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52485675"/>
              </p:ext>
            </p:extLst>
          </p:nvPr>
        </p:nvGraphicFramePr>
        <p:xfrm>
          <a:off x="2655711" y="1676400"/>
          <a:ext cx="1444978" cy="121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4" name="Packager Shell Object" showAsIcon="1" r:id="rId3" imgW="914400" imgH="771480" progId="Package">
                  <p:embed/>
                </p:oleObj>
              </mc:Choice>
              <mc:Fallback>
                <p:oleObj name="Packager Shell Object" showAsIcon="1" r:id="rId3" imgW="914400" imgH="7714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655711" y="1676400"/>
                        <a:ext cx="1444978" cy="1219200"/>
                      </a:xfrm>
                      <a:prstGeom prst="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3773523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5975350"/>
            <a:ext cx="2133600" cy="365125"/>
          </a:xfrm>
        </p:spPr>
        <p:txBody>
          <a:bodyPr/>
          <a:lstStyle/>
          <a:p>
            <a:fld id="{C8A989AA-A996-4748-BC25-0FDB01B9E737}" type="datetime1">
              <a:rPr lang="en-US" smtClean="0"/>
              <a:pPr/>
              <a:t>8/8/2016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5975350"/>
            <a:ext cx="2895600" cy="365125"/>
          </a:xfrm>
        </p:spPr>
        <p:txBody>
          <a:bodyPr/>
          <a:lstStyle/>
          <a:p>
            <a:r>
              <a:rPr lang="bn-BD" smtClean="0"/>
              <a:t>সাবরিনা জেরিন,বিসিপিএসসি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5975350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33400" y="2082175"/>
            <a:ext cx="8077200" cy="12954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১। বাংলাদেশে প্রায় কতটি </a:t>
            </a:r>
            <a:r>
              <a:rPr lang="bn-BD" sz="3200" dirty="0">
                <a:latin typeface="NikoshBAN" panose="02000000000000000000" pitchFamily="2" charset="0"/>
                <a:cs typeface="NikoshBAN" panose="02000000000000000000" pitchFamily="2" charset="0"/>
              </a:rPr>
              <a:t>ক্ষুদ্র </a:t>
            </a:r>
            <a:r>
              <a:rPr lang="bn-BD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জাতিসত্তার বসবাস রয়েছে</a:t>
            </a:r>
            <a:r>
              <a:rPr lang="bn-BD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?</a:t>
            </a:r>
          </a:p>
        </p:txBody>
      </p:sp>
      <p:sp>
        <p:nvSpPr>
          <p:cNvPr id="7" name="Multiply 6"/>
          <p:cNvSpPr/>
          <p:nvPr/>
        </p:nvSpPr>
        <p:spPr>
          <a:xfrm>
            <a:off x="3805518" y="3886200"/>
            <a:ext cx="461682" cy="457200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Half Frame 7"/>
          <p:cNvSpPr/>
          <p:nvPr/>
        </p:nvSpPr>
        <p:spPr>
          <a:xfrm rot="14014148">
            <a:off x="7989354" y="3816184"/>
            <a:ext cx="257644" cy="479941"/>
          </a:xfrm>
          <a:prstGeom prst="halfFram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724400" y="5410200"/>
            <a:ext cx="2743200" cy="533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(ঘ) ৩৬টি</a:t>
            </a:r>
            <a:endParaRPr lang="en-US" sz="2800" dirty="0"/>
          </a:p>
        </p:txBody>
      </p:sp>
      <p:sp>
        <p:nvSpPr>
          <p:cNvPr id="10" name="Rectangle 9"/>
          <p:cNvSpPr/>
          <p:nvPr/>
        </p:nvSpPr>
        <p:spPr>
          <a:xfrm>
            <a:off x="685800" y="3810000"/>
            <a:ext cx="2971800" cy="609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(ক) ৬০টি</a:t>
            </a:r>
            <a:endParaRPr lang="en-US" sz="2800" dirty="0"/>
          </a:p>
        </p:txBody>
      </p:sp>
      <p:sp>
        <p:nvSpPr>
          <p:cNvPr id="11" name="Rectangle 10"/>
          <p:cNvSpPr/>
          <p:nvPr/>
        </p:nvSpPr>
        <p:spPr>
          <a:xfrm>
            <a:off x="685800" y="5410200"/>
            <a:ext cx="3048000" cy="533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(গ) ৪০</a:t>
            </a:r>
            <a:r>
              <a:rPr lang="bn-BD" sz="28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টি</a:t>
            </a:r>
            <a:endParaRPr lang="en-US" sz="2800" dirty="0"/>
          </a:p>
        </p:txBody>
      </p:sp>
      <p:sp>
        <p:nvSpPr>
          <p:cNvPr id="12" name="Rectangle 11"/>
          <p:cNvSpPr/>
          <p:nvPr/>
        </p:nvSpPr>
        <p:spPr>
          <a:xfrm>
            <a:off x="4724400" y="3810000"/>
            <a:ext cx="2743200" cy="533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(খ) </a:t>
            </a:r>
            <a:r>
              <a:rPr lang="bn-BD" sz="28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৪৬টি</a:t>
            </a:r>
            <a:endParaRPr lang="en-US" sz="28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895600" y="1499629"/>
            <a:ext cx="3886200" cy="609600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36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বহুনির্বাচনী প্রশ্নঃ</a:t>
            </a:r>
            <a:r>
              <a:rPr lang="en-US" sz="36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1</a:t>
            </a:r>
            <a:r>
              <a:rPr lang="bn-BD" sz="36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endParaRPr lang="en-US" sz="36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4" name="Multiply 13"/>
          <p:cNvSpPr/>
          <p:nvPr/>
        </p:nvSpPr>
        <p:spPr>
          <a:xfrm>
            <a:off x="7924800" y="5486400"/>
            <a:ext cx="461682" cy="457200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Multiply 14"/>
          <p:cNvSpPr/>
          <p:nvPr/>
        </p:nvSpPr>
        <p:spPr>
          <a:xfrm>
            <a:off x="3881718" y="5562600"/>
            <a:ext cx="461682" cy="457200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3457977" y="606380"/>
            <a:ext cx="2667000" cy="6096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36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মূল্যায়ন</a:t>
            </a:r>
            <a:endParaRPr lang="en-US" sz="3600" b="1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895651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4" grpId="0" animBg="1"/>
      <p:bldP spid="1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989AA-A996-4748-BC25-0FDB01B9E737}" type="datetime1">
              <a:rPr lang="en-US" smtClean="0"/>
              <a:pPr/>
              <a:t>8/8/2016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bn-BD" smtClean="0"/>
              <a:t>সাবরিনা জেরিন,বিসিপিএসসি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843951" y="1143000"/>
            <a:ext cx="7614249" cy="27432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bn-BD" sz="32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২</a:t>
            </a:r>
            <a:r>
              <a:rPr lang="bn-BD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। </a:t>
            </a:r>
            <a:r>
              <a:rPr lang="bn-BD" sz="32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বাংলাদেশে </a:t>
            </a:r>
            <a:r>
              <a:rPr lang="bn-BD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ক্ষুদ্র </a:t>
            </a:r>
            <a:r>
              <a:rPr lang="bn-BD" sz="3200" dirty="0">
                <a:latin typeface="NikoshBAN" panose="02000000000000000000" pitchFamily="2" charset="0"/>
                <a:cs typeface="NikoshBAN" panose="02000000000000000000" pitchFamily="2" charset="0"/>
              </a:rPr>
              <a:t>জাতিসত্তার বসবাস </a:t>
            </a:r>
            <a:r>
              <a:rPr lang="bn-BD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রয়েছে-</a:t>
            </a:r>
            <a:endParaRPr lang="bn-BD" sz="32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  <a:p>
            <a:pPr lvl="0"/>
            <a:r>
              <a:rPr lang="en-US" sz="3200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i</a:t>
            </a:r>
            <a:r>
              <a:rPr lang="en-US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.</a:t>
            </a:r>
            <a:r>
              <a:rPr lang="bn-BD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 গারো</a:t>
            </a:r>
          </a:p>
          <a:p>
            <a:pPr lvl="0"/>
            <a:r>
              <a:rPr lang="en-US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ii</a:t>
            </a:r>
            <a:r>
              <a:rPr lang="bn-BD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. চাকমা</a:t>
            </a:r>
          </a:p>
          <a:p>
            <a:pPr lvl="0"/>
            <a:r>
              <a:rPr lang="en-US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iii</a:t>
            </a:r>
            <a:r>
              <a:rPr lang="bn-BD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. সাঁওতাল</a:t>
            </a:r>
          </a:p>
          <a:p>
            <a:r>
              <a:rPr lang="bn-BD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নিচের কোনটি সঠিক?</a:t>
            </a:r>
          </a:p>
        </p:txBody>
      </p:sp>
      <p:sp>
        <p:nvSpPr>
          <p:cNvPr id="6" name="Multiply 5"/>
          <p:cNvSpPr/>
          <p:nvPr/>
        </p:nvSpPr>
        <p:spPr>
          <a:xfrm>
            <a:off x="7539318" y="4343400"/>
            <a:ext cx="461682" cy="457200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Half Frame 6"/>
          <p:cNvSpPr/>
          <p:nvPr/>
        </p:nvSpPr>
        <p:spPr>
          <a:xfrm rot="14014148">
            <a:off x="7760753" y="5340184"/>
            <a:ext cx="257644" cy="479941"/>
          </a:xfrm>
          <a:prstGeom prst="halfFram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219200" y="4267200"/>
            <a:ext cx="2209800" cy="6096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28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(ক) </a:t>
            </a:r>
            <a:r>
              <a:rPr lang="en-US" sz="2800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i</a:t>
            </a:r>
            <a:r>
              <a:rPr lang="bn-BD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ও </a:t>
            </a:r>
            <a:r>
              <a:rPr lang="en-US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ii</a:t>
            </a:r>
            <a:endParaRPr lang="en-US" sz="2800" dirty="0"/>
          </a:p>
        </p:txBody>
      </p:sp>
      <p:sp>
        <p:nvSpPr>
          <p:cNvPr id="9" name="Rectangle 8"/>
          <p:cNvSpPr/>
          <p:nvPr/>
        </p:nvSpPr>
        <p:spPr>
          <a:xfrm>
            <a:off x="5257800" y="4267200"/>
            <a:ext cx="2133600" cy="6096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(খ) </a:t>
            </a:r>
            <a:r>
              <a:rPr lang="en-US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ii</a:t>
            </a:r>
            <a:r>
              <a:rPr lang="bn-BD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ও </a:t>
            </a:r>
            <a:r>
              <a:rPr lang="en-US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iii. </a:t>
            </a:r>
            <a:endParaRPr lang="en-US" sz="2800" dirty="0"/>
          </a:p>
        </p:txBody>
      </p:sp>
      <p:sp>
        <p:nvSpPr>
          <p:cNvPr id="10" name="Rectangle 9"/>
          <p:cNvSpPr/>
          <p:nvPr/>
        </p:nvSpPr>
        <p:spPr>
          <a:xfrm>
            <a:off x="1295400" y="5410200"/>
            <a:ext cx="2057400" cy="533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(গ) </a:t>
            </a:r>
            <a:r>
              <a:rPr lang="en-US" sz="2800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i</a:t>
            </a:r>
            <a:r>
              <a:rPr lang="bn-BD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ও </a:t>
            </a:r>
            <a:r>
              <a:rPr lang="en-US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iii</a:t>
            </a:r>
            <a:endParaRPr lang="en-US" sz="2800" dirty="0"/>
          </a:p>
        </p:txBody>
      </p:sp>
      <p:sp>
        <p:nvSpPr>
          <p:cNvPr id="11" name="Rectangle 10"/>
          <p:cNvSpPr/>
          <p:nvPr/>
        </p:nvSpPr>
        <p:spPr>
          <a:xfrm>
            <a:off x="5257800" y="5369109"/>
            <a:ext cx="2057400" cy="5334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(ঘ) </a:t>
            </a:r>
            <a:r>
              <a:rPr lang="en-US" sz="2800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i</a:t>
            </a:r>
            <a:r>
              <a:rPr lang="bn-BD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, </a:t>
            </a:r>
            <a:r>
              <a:rPr lang="en-US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ii</a:t>
            </a:r>
            <a:r>
              <a:rPr lang="bn-BD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ও </a:t>
            </a:r>
            <a:r>
              <a:rPr lang="en-US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iii. </a:t>
            </a:r>
            <a:endParaRPr lang="en-US" sz="28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895600" y="623552"/>
            <a:ext cx="2438400" cy="60960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বহুনির্বাচনী প্রশ্ন </a:t>
            </a:r>
            <a:endParaRPr lang="en-US" sz="32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3" name="Multiply 12"/>
          <p:cNvSpPr/>
          <p:nvPr/>
        </p:nvSpPr>
        <p:spPr>
          <a:xfrm>
            <a:off x="3657600" y="4343400"/>
            <a:ext cx="461682" cy="457200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Multiply 13"/>
          <p:cNvSpPr/>
          <p:nvPr/>
        </p:nvSpPr>
        <p:spPr>
          <a:xfrm>
            <a:off x="3729318" y="5486400"/>
            <a:ext cx="461682" cy="457200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64895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3" grpId="0" animBg="1"/>
      <p:bldP spid="1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989AA-A996-4748-BC25-0FDB01B9E737}" type="datetime1">
              <a:rPr lang="en-US" smtClean="0"/>
              <a:pPr/>
              <a:t>8/8/2016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bn-BD" smtClean="0"/>
              <a:t>সাবরিনা জেরিন,বিসিপিএসসি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85800" y="1396446"/>
            <a:ext cx="7772400" cy="2971799"/>
          </a:xfrm>
          <a:prstGeom prst="rect">
            <a:avLst/>
          </a:prstGeom>
          <a:noFill/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bn-BD" sz="2800" b="1" u="sng" dirty="0" smtClean="0">
                <a:solidFill>
                  <a:schemeClr val="accent1"/>
                </a:solidFill>
                <a:latin typeface="NikoshBAN" pitchFamily="2" charset="0"/>
                <a:cs typeface="NikoshBAN" pitchFamily="2" charset="0"/>
              </a:rPr>
              <a:t>নিচের উদ্দীপকটি পড়ে সংশ্লিষ্ট প্রশ্নের উত্তর দেওয়ার চেষ্টা কর ।</a:t>
            </a:r>
          </a:p>
          <a:p>
            <a:pPr algn="just"/>
            <a:endParaRPr lang="bn-BD" sz="2800" dirty="0" smtClean="0">
              <a:latin typeface="NikoshBAN" pitchFamily="2" charset="0"/>
              <a:cs typeface="NikoshBAN" pitchFamily="2" charset="0"/>
            </a:endParaRPr>
          </a:p>
          <a:p>
            <a:pPr algn="just"/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আঃ রাজ্জাক টাঙ্গাইল ও ময়মনসিংহ </a:t>
            </a:r>
            <a:r>
              <a:rPr lang="bn-BD" sz="2800" dirty="0">
                <a:latin typeface="NikoshBAN" pitchFamily="2" charset="0"/>
                <a:cs typeface="NikoshBAN" pitchFamily="2" charset="0"/>
              </a:rPr>
              <a:t>বেড়াতে গিয়ে 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একটি ক্ষুদ্র </a:t>
            </a:r>
            <a:r>
              <a:rPr lang="bn-BD" sz="2800" dirty="0">
                <a:latin typeface="NikoshBAN" pitchFamily="2" charset="0"/>
                <a:cs typeface="NikoshBAN" pitchFamily="2" charset="0"/>
              </a:rPr>
              <a:t>জাতিসত্তার বসবাস 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দেখতে পান। তিনি সেখানে </a:t>
            </a:r>
            <a:r>
              <a:rPr lang="bn-BD" sz="2800" dirty="0">
                <a:latin typeface="NikoshBAN" pitchFamily="2" charset="0"/>
                <a:cs typeface="NikoshBAN" pitchFamily="2" charset="0"/>
              </a:rPr>
              <a:t>ঐ ক্ষুদ্র জাতিসত্তার 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সবচেয়ে বড় উৎসবটি উপভোগ করেন। </a:t>
            </a:r>
            <a:endParaRPr lang="bn-BD" sz="2400" dirty="0" smtClean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  <a:p>
            <a:pPr algn="just"/>
            <a:r>
              <a:rPr lang="bn-BD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৩। উদ্দীপকের উৎসবটি ছিল কি উপলক্ষে? </a:t>
            </a:r>
          </a:p>
        </p:txBody>
      </p:sp>
      <p:sp>
        <p:nvSpPr>
          <p:cNvPr id="6" name="Multiply 5"/>
          <p:cNvSpPr/>
          <p:nvPr/>
        </p:nvSpPr>
        <p:spPr>
          <a:xfrm>
            <a:off x="7959692" y="4800600"/>
            <a:ext cx="346107" cy="457200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Half Frame 6"/>
          <p:cNvSpPr/>
          <p:nvPr/>
        </p:nvSpPr>
        <p:spPr>
          <a:xfrm rot="14014148">
            <a:off x="4362413" y="5532336"/>
            <a:ext cx="257644" cy="386004"/>
          </a:xfrm>
          <a:prstGeom prst="halfFram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295400" y="4856384"/>
            <a:ext cx="2818022" cy="40141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24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(</a:t>
            </a:r>
            <a:r>
              <a:rPr lang="bn-BD" sz="24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ক) পূজা </a:t>
            </a:r>
            <a:r>
              <a:rPr lang="bn-BD" sz="2400" dirty="0" smtClean="0">
                <a:latin typeface="NikoshBAN" pitchFamily="2" charset="0"/>
                <a:cs typeface="NikoshBAN" pitchFamily="2" charset="0"/>
              </a:rPr>
              <a:t>উপলক্ষে</a:t>
            </a:r>
            <a:r>
              <a:rPr lang="bn-BD" sz="24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 </a:t>
            </a:r>
            <a:endParaRPr lang="en-US" sz="2400" dirty="0"/>
          </a:p>
        </p:txBody>
      </p:sp>
      <p:sp>
        <p:nvSpPr>
          <p:cNvPr id="9" name="Rectangle 8"/>
          <p:cNvSpPr/>
          <p:nvPr/>
        </p:nvSpPr>
        <p:spPr>
          <a:xfrm>
            <a:off x="5334000" y="4856384"/>
            <a:ext cx="2510118" cy="40141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24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(খ</a:t>
            </a:r>
            <a:r>
              <a:rPr lang="bn-BD" sz="240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)  নবীন বরণ </a:t>
            </a:r>
            <a:r>
              <a:rPr lang="bn-BD" sz="2400" dirty="0" smtClean="0">
                <a:latin typeface="NikoshBAN" pitchFamily="2" charset="0"/>
                <a:cs typeface="NikoshBAN" pitchFamily="2" charset="0"/>
              </a:rPr>
              <a:t>উপলক্ষে</a:t>
            </a:r>
            <a:endParaRPr lang="en-US" sz="24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335122" y="5638800"/>
            <a:ext cx="2513478" cy="381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24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(ঘ) </a:t>
            </a:r>
            <a:r>
              <a:rPr lang="bn-BD" sz="2400" dirty="0" smtClean="0">
                <a:ln w="11430"/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বিয়ে </a:t>
            </a:r>
            <a:r>
              <a:rPr lang="bn-BD" sz="2400" dirty="0" smtClean="0">
                <a:latin typeface="NikoshBAN" pitchFamily="2" charset="0"/>
                <a:cs typeface="NikoshBAN" pitchFamily="2" charset="0"/>
              </a:rPr>
              <a:t>উপলক্ষে</a:t>
            </a:r>
            <a:endParaRPr lang="en-US" sz="24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295400" y="5638800"/>
            <a:ext cx="2818022" cy="3810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24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(গ) </a:t>
            </a:r>
            <a:r>
              <a:rPr lang="bn-BD" sz="2400" dirty="0">
                <a:latin typeface="NikoshBAN" pitchFamily="2" charset="0"/>
                <a:cs typeface="NikoshBAN" pitchFamily="2" charset="0"/>
              </a:rPr>
              <a:t>ধান </a:t>
            </a:r>
            <a:r>
              <a:rPr lang="bn-BD" sz="2400" dirty="0" smtClean="0">
                <a:latin typeface="NikoshBAN" pitchFamily="2" charset="0"/>
                <a:cs typeface="NikoshBAN" pitchFamily="2" charset="0"/>
              </a:rPr>
              <a:t>কাটা</a:t>
            </a:r>
            <a:endParaRPr lang="en-US" sz="24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2" name="Multiply 11"/>
          <p:cNvSpPr/>
          <p:nvPr/>
        </p:nvSpPr>
        <p:spPr>
          <a:xfrm>
            <a:off x="4276882" y="4856385"/>
            <a:ext cx="371317" cy="457200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Multiply 12"/>
          <p:cNvSpPr/>
          <p:nvPr/>
        </p:nvSpPr>
        <p:spPr>
          <a:xfrm>
            <a:off x="8035892" y="5638800"/>
            <a:ext cx="346107" cy="457200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2886229" y="649688"/>
            <a:ext cx="2595282" cy="4572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বহুনির্বাচনী প্রশ্ন </a:t>
            </a:r>
            <a:endParaRPr lang="en-US" sz="28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708088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2" grpId="0" animBg="1"/>
      <p:bldP spid="1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989AA-A996-4748-BC25-0FDB01B9E737}" type="datetime1">
              <a:rPr lang="en-US" smtClean="0"/>
              <a:pPr/>
              <a:t>8/8/2016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bn-BD" smtClean="0"/>
              <a:t>সাবরিনা জেরিন,বিসিপিএসসি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09600" y="4819471"/>
            <a:ext cx="7924800" cy="120032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bn-BD" sz="3600" dirty="0">
                <a:latin typeface="NikoshBAN" panose="02000000000000000000" pitchFamily="2" charset="0"/>
                <a:cs typeface="NikoshBAN" panose="02000000000000000000" pitchFamily="2" charset="0"/>
              </a:rPr>
              <a:t>ক্ষুদ্র জাতিসত্তা </a:t>
            </a:r>
            <a:r>
              <a:rPr lang="bn-BD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আমাদের সংস্কৃতিকে কীভাবে সমৃদ্ধ করেছে সে সম্পর্কে ৫টি বাক্য লিখে নিয়ে আসবে।</a:t>
            </a:r>
            <a:endParaRPr lang="bn-BD" sz="40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77069" y="1238071"/>
            <a:ext cx="3258796" cy="104792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5400" b="1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বাড়ির কাজ</a:t>
            </a:r>
            <a:endParaRPr lang="en-US" sz="5400" b="1" dirty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3298" y="1524000"/>
            <a:ext cx="3419804" cy="2757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36403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70F13-5069-4930-AD62-5C851AC3E3D3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6" name="Picture 5" descr="Bogra-Cantt-Public-Colleg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3250" y="1719262"/>
            <a:ext cx="1428750" cy="143827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grpSp>
        <p:nvGrpSpPr>
          <p:cNvPr id="2" name="Group 1"/>
          <p:cNvGrpSpPr/>
          <p:nvPr/>
        </p:nvGrpSpPr>
        <p:grpSpPr>
          <a:xfrm>
            <a:off x="533400" y="457200"/>
            <a:ext cx="2438400" cy="3014135"/>
            <a:chOff x="-13447" y="948265"/>
            <a:chExt cx="2438400" cy="3014135"/>
          </a:xfrm>
        </p:grpSpPr>
        <p:pic>
          <p:nvPicPr>
            <p:cNvPr id="7" name="Picture 6" descr="ca.jp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13447" y="948265"/>
              <a:ext cx="2438400" cy="2980267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8" name="Picture 7" descr="Photo0337.jpg"/>
            <p:cNvPicPr>
              <a:picLocks noChangeAspect="1"/>
            </p:cNvPicPr>
            <p:nvPr/>
          </p:nvPicPr>
          <p:blipFill>
            <a:blip cstate="print"/>
            <a:stretch>
              <a:fillRect/>
            </a:stretch>
          </p:blipFill>
          <p:spPr>
            <a:xfrm>
              <a:off x="195968" y="1438835"/>
              <a:ext cx="2019569" cy="2523565"/>
            </a:xfrm>
            <a:prstGeom prst="ellipse">
              <a:avLst/>
            </a:prstGeom>
            <a:ln>
              <a:noFill/>
            </a:ln>
            <a:effectLst>
              <a:softEdge rad="317500"/>
            </a:effectLst>
          </p:spPr>
        </p:pic>
      </p:grpSp>
      <p:sp>
        <p:nvSpPr>
          <p:cNvPr id="12" name="TextBox 11"/>
          <p:cNvSpPr txBox="1"/>
          <p:nvPr/>
        </p:nvSpPr>
        <p:spPr>
          <a:xfrm>
            <a:off x="2286000" y="3962400"/>
            <a:ext cx="48006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3200" b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পাঠ পরিচিতি</a:t>
            </a:r>
            <a:endParaRPr lang="bn-BD" sz="3200" b="1" spc="50" dirty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শ্রেণি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:</a:t>
            </a: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সপ্তম</a:t>
            </a:r>
            <a:endParaRPr lang="bn-BD" sz="3200" dirty="0" smtClean="0"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বিষয়</a:t>
            </a:r>
            <a:r>
              <a:rPr lang="en-US" sz="3200" dirty="0">
                <a:latin typeface="NikoshBAN" pitchFamily="2" charset="0"/>
                <a:cs typeface="NikoshBAN" pitchFamily="2" charset="0"/>
              </a:rPr>
              <a:t>:</a:t>
            </a: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 বাংলা প্রথম পত্র</a:t>
            </a:r>
          </a:p>
          <a:p>
            <a:pPr algn="ctr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সময়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:</a:t>
            </a: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 ৪০ মিনিট</a:t>
            </a:r>
            <a:endParaRPr lang="en-US" sz="3200" dirty="0"/>
          </a:p>
        </p:txBody>
      </p:sp>
      <p:sp>
        <p:nvSpPr>
          <p:cNvPr id="11" name="TextBox 10"/>
          <p:cNvSpPr txBox="1"/>
          <p:nvPr/>
        </p:nvSpPr>
        <p:spPr>
          <a:xfrm>
            <a:off x="1205752" y="877193"/>
            <a:ext cx="7862048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3600" b="1" spc="50" dirty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পরিচিতি</a:t>
            </a:r>
          </a:p>
          <a:p>
            <a:pPr algn="ctr"/>
            <a:r>
              <a:rPr lang="bn-BD" sz="4000" b="1" spc="50" dirty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সাবরিনা জেরিন</a:t>
            </a:r>
          </a:p>
          <a:p>
            <a:pPr algn="ctr"/>
            <a:r>
              <a:rPr lang="bn-BD" sz="2800" b="1" spc="50" dirty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সহকারী  শিক্ষক</a:t>
            </a:r>
          </a:p>
          <a:p>
            <a:pPr algn="ctr"/>
            <a:r>
              <a:rPr lang="en-US" sz="1600" b="1" spc="50" dirty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sabrinazerin85@gmail.com</a:t>
            </a:r>
          </a:p>
          <a:p>
            <a:pPr algn="ctr"/>
            <a:endParaRPr lang="bn-BD" sz="2800" dirty="0">
              <a:solidFill>
                <a:srgbClr val="7030A0"/>
              </a:solidFill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bn-BD" sz="3200" b="1" spc="50" dirty="0">
                <a:ln w="11430"/>
                <a:solidFill>
                  <a:srgbClr val="7030A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বগুড়া ক্যান্টনমেন্ট পাবলিক স্কুল ও কলেজ, বগুড়া</a:t>
            </a:r>
          </a:p>
          <a:p>
            <a:endParaRPr lang="en-US" sz="3200" dirty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989AA-A996-4748-BC25-0FDB01B9E737}" type="datetime1">
              <a:rPr lang="en-US" smtClean="0"/>
              <a:pPr/>
              <a:t>8/8/2016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bn-BD" smtClean="0"/>
              <a:t>সাবরিনা জেরিন,বিসিপিএসসি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2133600"/>
            <a:ext cx="3733800" cy="3400142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743200" y="762000"/>
            <a:ext cx="3810000" cy="121920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 err="1" smtClean="0">
                <a:latin typeface="NikoshBAN" pitchFamily="2" charset="0"/>
                <a:cs typeface="NikoshBAN" pitchFamily="2" charset="0"/>
              </a:rPr>
              <a:t>ধন্যবাদ</a:t>
            </a:r>
            <a:endParaRPr lang="en-US" sz="48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302816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989AA-A996-4748-BC25-0FDB01B9E737}" type="datetime1">
              <a:rPr lang="en-US" smtClean="0"/>
              <a:pPr/>
              <a:t>8/8/2016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5" name="Slide Number Placeholder 1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213D3D2-717D-48E6-80FB-93B43227CCF1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609600" y="1844674"/>
            <a:ext cx="8077200" cy="533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শিক্ষামন্ত্রণালয়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, </a:t>
            </a:r>
            <a:r>
              <a:rPr lang="en-US" sz="2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মাউশি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, </a:t>
            </a:r>
            <a:r>
              <a:rPr lang="en-US" sz="2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এনসিটিবি</a:t>
            </a:r>
            <a:r>
              <a:rPr lang="en-US" sz="28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ও </a:t>
            </a:r>
            <a:r>
              <a:rPr lang="en-US" sz="2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এটুআই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এর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সংশ্লিষ্ট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কর্মকর্তাবৃন্দ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2800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04800" y="2895600"/>
            <a:ext cx="8534400" cy="346075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এবং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কন্টেন্ট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সম্পাদক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হিসেবে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যাঁদের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নির্দেশনা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, </a:t>
            </a:r>
            <a:r>
              <a:rPr lang="en-US" sz="2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পরামর্শ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ও </a:t>
            </a:r>
            <a:r>
              <a:rPr lang="en-US" sz="2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তত্ত্বাবধানে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এই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মডেল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কন্টেন্ট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সমৃদ্ধ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হয়েছে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তাঁরা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হলেন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-</a:t>
            </a:r>
            <a:r>
              <a:rPr lang="bn-BD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2800" dirty="0" smtClean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marL="457200" indent="-457200" algn="just">
              <a:buFont typeface="Wingdings" pitchFamily="2" charset="2"/>
              <a:buChar char="q"/>
            </a:pPr>
            <a:r>
              <a:rPr lang="bn-BD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জনাব ফেরদৌস হোসেন,</a:t>
            </a:r>
            <a:r>
              <a:rPr lang="en-US" sz="2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সহযোগী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অধ্যাপক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,</a:t>
            </a:r>
            <a:r>
              <a:rPr lang="bn-BD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বাংলা, 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টিটিসি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খুলনা</a:t>
            </a:r>
            <a:endParaRPr lang="bn-BD" sz="2800" dirty="0" smtClean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marL="457200" indent="-457200" algn="just">
              <a:buFont typeface="Wingdings" pitchFamily="2" charset="2"/>
              <a:buChar char="q"/>
            </a:pPr>
            <a:r>
              <a:rPr lang="bn-BD" sz="28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জনাব নিগার সুলতানা, সহকারী অধ্যাপক</a:t>
            </a:r>
            <a:r>
              <a:rPr lang="bn-BD" sz="28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, বাংলা, ফেনী </a:t>
            </a:r>
            <a:r>
              <a:rPr lang="bn-BD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সরকারি কলেজ, ফেনী</a:t>
            </a:r>
          </a:p>
          <a:p>
            <a:pPr marL="457200" indent="-457200" algn="just">
              <a:buFont typeface="Wingdings" pitchFamily="2" charset="2"/>
              <a:buChar char="q"/>
            </a:pPr>
            <a:r>
              <a:rPr lang="bn-BD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জনাব জেস</a:t>
            </a:r>
            <a:r>
              <a:rPr lang="en-US" sz="2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মী</a:t>
            </a:r>
            <a:r>
              <a:rPr lang="bn-BD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ন জাহান খানম, প্রভাষক</a:t>
            </a:r>
            <a:r>
              <a:rPr lang="bn-BD" sz="28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, বাংলা, </a:t>
            </a:r>
            <a:r>
              <a:rPr lang="bn-BD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টিটিসি</a:t>
            </a:r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(মহিলা), ময়মনসিংহ</a:t>
            </a:r>
            <a:endParaRPr lang="en-US" sz="2800" dirty="0" smtClean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3124200" y="381000"/>
            <a:ext cx="3505200" cy="9906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কৃতজ্ঞতা স্বীকার </a:t>
            </a:r>
            <a:endParaRPr lang="en-US" sz="2800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9051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1380918"/>
            <a:ext cx="4999876" cy="333325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8" name="TextBox 17"/>
          <p:cNvSpPr txBox="1"/>
          <p:nvPr/>
        </p:nvSpPr>
        <p:spPr>
          <a:xfrm>
            <a:off x="1143000" y="5648980"/>
            <a:ext cx="685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চিত্রের মানুষগুলো কোন দেশের?</a:t>
            </a:r>
            <a:endParaRPr lang="en-US" sz="28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733800" y="655360"/>
            <a:ext cx="19812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বাংলাদেশের</a:t>
            </a:r>
            <a:endParaRPr lang="en-US" sz="28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70777" y="5641582"/>
            <a:ext cx="76961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বাংলাদেশের অধিকাংশ মানুষে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র</a:t>
            </a:r>
            <a:r>
              <a:rPr lang="bn-BD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ভাষা ও সংস্কৃতি কি তাদের মতো?</a:t>
            </a:r>
            <a:endParaRPr lang="en-US" sz="28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562099" y="630696"/>
            <a:ext cx="685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2800" dirty="0">
                <a:latin typeface="NikoshBAN" panose="02000000000000000000" pitchFamily="2" charset="0"/>
                <a:cs typeface="NikoshBAN" panose="02000000000000000000" pitchFamily="2" charset="0"/>
              </a:rPr>
              <a:t>না, তাদের ভাষা, </a:t>
            </a:r>
            <a:r>
              <a:rPr lang="bn-BD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সংস্কৃতি আমাদের থেকে আলাদা </a:t>
            </a:r>
            <a:endParaRPr lang="en-US" sz="28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418305" y="4996190"/>
            <a:ext cx="76961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তাহলে জাতি হিসেবে এরা  কি দেশের বৃহৎ জনগোষ্ঠী?</a:t>
            </a:r>
            <a:endParaRPr lang="en-US" sz="28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476500" y="775648"/>
            <a:ext cx="449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2800" i="1" dirty="0">
                <a:latin typeface="NikoshBAN" panose="02000000000000000000" pitchFamily="2" charset="0"/>
                <a:cs typeface="NikoshBAN" panose="02000000000000000000" pitchFamily="2" charset="0"/>
              </a:rPr>
              <a:t>জাতি হিসেবে </a:t>
            </a:r>
            <a:r>
              <a:rPr lang="bn-BD" sz="2800" i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তারা ক্ষুদ্র জনগোষ্ঠী</a:t>
            </a:r>
            <a:endParaRPr lang="en-US" sz="2800" i="1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162926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4" grpId="0"/>
      <p:bldP spid="25" grpId="0"/>
      <p:bldP spid="26" grpId="0"/>
      <p:bldP spid="27" grpId="0"/>
      <p:bldP spid="2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989AA-A996-4748-BC25-0FDB01B9E737}" type="datetime1">
              <a:rPr lang="en-US" smtClean="0"/>
              <a:pPr/>
              <a:t>8/8/2016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707822"/>
            <a:ext cx="7467600" cy="56007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5" name="Horizontal Scroll 4"/>
          <p:cNvSpPr/>
          <p:nvPr/>
        </p:nvSpPr>
        <p:spPr>
          <a:xfrm>
            <a:off x="1219200" y="3122074"/>
            <a:ext cx="6834925" cy="3043615"/>
          </a:xfrm>
          <a:prstGeom prst="horizontalScroll">
            <a:avLst/>
          </a:prstGeom>
          <a:blipFill>
            <a:blip r:embed="rId4"/>
            <a:tile tx="0" ty="0" sx="100000" sy="100000" flip="none" algn="tl"/>
          </a:blipFill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4864" algn="r">
              <a:spcBef>
                <a:spcPct val="0"/>
              </a:spcBef>
              <a:defRPr/>
            </a:pPr>
            <a:endParaRPr lang="bn-BD" sz="5400" b="1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tx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pPr marL="54864" algn="r">
              <a:spcBef>
                <a:spcPct val="0"/>
              </a:spcBef>
              <a:defRPr/>
            </a:pPr>
            <a:r>
              <a:rPr lang="bn-BD" sz="5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বাংলাদে</a:t>
            </a:r>
            <a:r>
              <a:rPr lang="en-US" sz="54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শের</a:t>
            </a:r>
            <a:r>
              <a:rPr lang="en-US" sz="5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BD" sz="5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ক্ষুদ্র জাতিসত্তা </a:t>
            </a:r>
            <a:endParaRPr lang="en-US" sz="5400" b="1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tx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pPr marL="54864" lvl="0" algn="r">
              <a:spcBef>
                <a:spcPct val="0"/>
              </a:spcBef>
              <a:defRPr/>
            </a:pPr>
            <a:r>
              <a:rPr lang="bn-BD" sz="7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bn-BD" sz="7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endParaRPr lang="en-US" sz="7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141368" y="4174846"/>
            <a:ext cx="33104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4864" algn="r">
              <a:spcBef>
                <a:spcPct val="0"/>
              </a:spcBef>
              <a:defRPr/>
            </a:pPr>
            <a:r>
              <a:rPr lang="bn-BD" sz="44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এ</a:t>
            </a:r>
            <a:r>
              <a:rPr lang="en-US" sz="44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. </a:t>
            </a:r>
            <a:r>
              <a:rPr lang="bn-BD" sz="44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কে</a:t>
            </a:r>
            <a:r>
              <a:rPr lang="en-US" sz="44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.</a:t>
            </a:r>
            <a:r>
              <a:rPr lang="en-US" sz="4400" b="1" spc="100" dirty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BD" sz="44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শেরাম</a:t>
            </a:r>
            <a:endParaRPr lang="en-US" sz="4400" b="1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889693" y="4944287"/>
            <a:ext cx="33104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4864" algn="r">
              <a:spcBef>
                <a:spcPct val="0"/>
              </a:spcBef>
              <a:defRPr/>
            </a:pPr>
            <a:endParaRPr lang="en-US" sz="4400" b="1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857481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 Diagonal Corner Rectangle 4"/>
          <p:cNvSpPr/>
          <p:nvPr/>
        </p:nvSpPr>
        <p:spPr>
          <a:xfrm>
            <a:off x="685800" y="1371600"/>
            <a:ext cx="7848600" cy="4724400"/>
          </a:xfrm>
          <a:prstGeom prst="round2DiagRect">
            <a:avLst>
              <a:gd name="adj1" fmla="val 16667"/>
              <a:gd name="adj2" fmla="val 0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623888" indent="-623888" algn="just">
              <a:defRPr/>
            </a:pPr>
            <a:r>
              <a:rPr lang="bn-BD" sz="3600" b="1" dirty="0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এ পাঠ</a:t>
            </a:r>
            <a:r>
              <a:rPr lang="en-US" sz="3600" b="1" dirty="0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BD" sz="3600" b="1" dirty="0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শেষে শিক্ষার্থীরা</a:t>
            </a:r>
            <a:r>
              <a:rPr lang="en-US" sz="3600" b="1" dirty="0" smtClean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-</a:t>
            </a:r>
            <a:endParaRPr lang="en-US" sz="3600" dirty="0" smtClean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  <a:p>
            <a:pPr marL="623888" indent="-623888" algn="just">
              <a:defRPr/>
            </a:pPr>
            <a:r>
              <a:rPr lang="bn-BD" sz="36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১। লেখক </a:t>
            </a:r>
            <a:r>
              <a:rPr lang="bn-IN" sz="36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পরিচিতি </a:t>
            </a:r>
            <a:r>
              <a:rPr lang="bn-BD" sz="36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উল্লেখ করতে পারবে।</a:t>
            </a:r>
          </a:p>
          <a:p>
            <a:pPr marL="628650" indent="-628650" algn="just">
              <a:defRPr/>
            </a:pPr>
            <a:r>
              <a:rPr lang="bn-BD" sz="36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২। নির্বাচিত অংশটুকু শুদ্ধ উচ্চারণে পড়তে পারবে।</a:t>
            </a:r>
          </a:p>
          <a:p>
            <a:pPr marL="628650" indent="-628650" algn="just">
              <a:defRPr/>
            </a:pPr>
            <a:r>
              <a:rPr lang="en-US" sz="36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3</a:t>
            </a:r>
            <a:r>
              <a:rPr lang="bn-BD" sz="36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।</a:t>
            </a:r>
            <a:r>
              <a:rPr lang="en-US" sz="36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BD" sz="36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নতুন </a:t>
            </a:r>
            <a:r>
              <a:rPr lang="bn-IN" sz="36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শব্দগুলো</a:t>
            </a:r>
            <a:r>
              <a:rPr lang="bn-BD" sz="36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ব্যবহার</a:t>
            </a:r>
            <a:r>
              <a:rPr lang="en-US" sz="36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করে</a:t>
            </a:r>
            <a:r>
              <a:rPr lang="en-US" sz="36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BD" sz="36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বাক্য ও অনুচ্ছেদ গঠন </a:t>
            </a:r>
            <a:r>
              <a:rPr lang="bn-BD" sz="36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কর</a:t>
            </a:r>
            <a:r>
              <a:rPr lang="bn-IN" sz="36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তে</a:t>
            </a:r>
            <a:r>
              <a:rPr lang="bn-BD" sz="36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পারবে।   </a:t>
            </a:r>
          </a:p>
          <a:p>
            <a:pPr marL="628650" indent="-628650" algn="just">
              <a:defRPr/>
            </a:pPr>
            <a:r>
              <a:rPr lang="bn-BD" sz="36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৪।</a:t>
            </a:r>
            <a:r>
              <a:rPr lang="en-US" sz="36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BD" sz="36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বাংলাদেশের ক্ষুদ্র জাতিসত্তার (চাকমা, গারো) বর্ণনা দিতে পারবে।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1BF57-4D41-4F6C-9BFB-34DA8F78889D}" type="datetime1">
              <a:rPr lang="en-US" smtClean="0"/>
              <a:pPr/>
              <a:t>8/8/2016</a:t>
            </a:fld>
            <a:endParaRPr lang="en-US"/>
          </a:p>
        </p:txBody>
      </p:sp>
      <p:sp>
        <p:nvSpPr>
          <p:cNvPr id="2" name="Rounded Rectangle 1"/>
          <p:cNvSpPr/>
          <p:nvPr/>
        </p:nvSpPr>
        <p:spPr>
          <a:xfrm>
            <a:off x="2743200" y="685800"/>
            <a:ext cx="2438400" cy="5334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3600" b="1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শিখনফল</a:t>
            </a:r>
            <a:endParaRPr lang="en-US" sz="3600" b="1" dirty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989AA-A996-4748-BC25-0FDB01B9E737}" type="datetime1">
              <a:rPr lang="en-US" smtClean="0"/>
              <a:pPr/>
              <a:t>8/8/2016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bn-BD" smtClean="0"/>
              <a:t>সাবরিনা জেরিন,বিসিপিএসসি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044780" y="4169163"/>
            <a:ext cx="419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এ  প্রবন্ধের লেখক কে?</a:t>
            </a:r>
            <a:endParaRPr lang="en-US" sz="28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793124" y="683914"/>
            <a:ext cx="2260242" cy="137160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bn-BD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১৯৫২ খ্রিষ্টাব্দে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3733800" y="2438400"/>
            <a:ext cx="1981200" cy="175260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bn-BD" sz="3200" b="1" spc="10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এ</a:t>
            </a:r>
            <a:r>
              <a:rPr lang="en-US" sz="3200" b="1" spc="10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. </a:t>
            </a:r>
            <a:r>
              <a:rPr lang="bn-BD" sz="3200" b="1" spc="10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কে</a:t>
            </a:r>
            <a:r>
              <a:rPr lang="en-US" sz="3200" b="1" spc="10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.</a:t>
            </a:r>
            <a:r>
              <a:rPr lang="bn-BD" sz="3200" b="1" spc="10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NikoshBAN" pitchFamily="2" charset="0"/>
                <a:cs typeface="NikoshBAN" pitchFamily="2" charset="0"/>
              </a:rPr>
              <a:t> শেরাম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11587" y="2133600"/>
            <a:ext cx="4084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তিনি কত খ্রিষ্টাব্দে জন্মগ্রহণ করেন?</a:t>
            </a:r>
            <a:endParaRPr lang="en-US" sz="28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4024095"/>
            <a:ext cx="472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তিনি কোথায় জন্মগ্রহণ করেন?</a:t>
            </a:r>
            <a:endParaRPr lang="en-US" sz="28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793124" y="2628900"/>
            <a:ext cx="2260242" cy="13716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bn-BD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হবিগঞ্জ জেলায়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286000" y="2055583"/>
            <a:ext cx="5737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তিনি  কোন সাহিত্য সংকলনের সম্পাদক ছিলেন?</a:t>
            </a:r>
            <a:endParaRPr lang="en-US" sz="28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762000" y="4476492"/>
            <a:ext cx="2260242" cy="13716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bn-BD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সরকারি ব্যাংকে চাকুরি করতেন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3429000" y="533400"/>
            <a:ext cx="2590799" cy="16002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bn-BD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মণিপুরি সাহিত্য সংকলন মৈরা’র প্রধান </a:t>
            </a:r>
            <a:r>
              <a:rPr lang="bn-BD" sz="28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সম্পাদক ছিলেন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025462" y="5801932"/>
            <a:ext cx="47501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তাঁর উল্লেখযোগ্য কয়েকটি গ্রন্থের নাম কি? </a:t>
            </a:r>
            <a:endParaRPr lang="en-US" sz="28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68280" y="5833794"/>
            <a:ext cx="35878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তিনি কোথায় চাকুরি করতেন?</a:t>
            </a:r>
            <a:endParaRPr lang="en-US" sz="28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258596" y="729687"/>
            <a:ext cx="2260242" cy="1371600"/>
          </a:xfrm>
          <a:prstGeom prst="roundRect">
            <a:avLst/>
          </a:prstGeom>
          <a:solidFill>
            <a:srgbClr val="99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bn-BD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বসন্ত কুন্নি পাগলী লৈরাং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6281671" y="2558063"/>
            <a:ext cx="2260242" cy="1371600"/>
          </a:xfrm>
          <a:prstGeom prst="roundRect">
            <a:avLst/>
          </a:prstGeom>
          <a:solidFill>
            <a:srgbClr val="99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bn-BD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মণিপুরি কবিতা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6248400" y="4495800"/>
            <a:ext cx="2260242" cy="1371600"/>
          </a:xfrm>
          <a:prstGeom prst="roundRect">
            <a:avLst/>
          </a:prstGeom>
          <a:solidFill>
            <a:srgbClr val="99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bn-BD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চৈতন্যে অধিবাস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3429001" y="4495800"/>
            <a:ext cx="2590798" cy="1371600"/>
          </a:xfrm>
          <a:prstGeom prst="roundRect">
            <a:avLst/>
          </a:prstGeom>
          <a:solidFill>
            <a:srgbClr val="99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bn-BD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মনিদীপ্ত মণিপুরি ও বিষ্ণুপ্রিয়া বিতর্ক</a:t>
            </a:r>
            <a:endParaRPr 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73496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 animBg="1"/>
      <p:bldP spid="10" grpId="0"/>
      <p:bldP spid="11" grpId="0"/>
      <p:bldP spid="12" grpId="0" animBg="1"/>
      <p:bldP spid="13" grpId="0"/>
      <p:bldP spid="14" grpId="0" animBg="1"/>
      <p:bldP spid="15" grpId="0" animBg="1"/>
      <p:bldP spid="16" grpId="0"/>
      <p:bldP spid="17" grpId="0"/>
      <p:bldP spid="18" grpId="0" animBg="1"/>
      <p:bldP spid="19" grpId="0" animBg="1"/>
      <p:bldP spid="20" grpId="0" animBg="1"/>
      <p:bldP spid="2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989AA-A996-4748-BC25-0FDB01B9E737}" type="datetime1">
              <a:rPr lang="en-US" smtClean="0"/>
              <a:pPr/>
              <a:t>8/8/2016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bn-BD" smtClean="0"/>
              <a:t>সাবরিনা জেরিন,বিসিপিএসসি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7" name="Picture 6" descr="IMG_20140821_00114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2000" y="2971800"/>
            <a:ext cx="3810000" cy="31242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8" name="Picture 7" descr="IMG_20140821_00125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86300" y="685800"/>
            <a:ext cx="3733800" cy="280035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4572000" y="4343400"/>
            <a:ext cx="1905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3200" dirty="0">
                <a:latin typeface="NikoshBAN" pitchFamily="2" charset="0"/>
                <a:cs typeface="NikoshBAN" pitchFamily="2" charset="0"/>
              </a:rPr>
              <a:t>সরব </a:t>
            </a: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পাঠ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667000" y="838200"/>
            <a:ext cx="2209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3200" dirty="0">
                <a:latin typeface="NikoshBAN" pitchFamily="2" charset="0"/>
                <a:cs typeface="NikoshBAN" pitchFamily="2" charset="0"/>
              </a:rPr>
              <a:t>আদর্শ </a:t>
            </a: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পাঠ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410091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989AA-A996-4748-BC25-0FDB01B9E737}" type="datetime1">
              <a:rPr lang="en-US" smtClean="0"/>
              <a:pPr/>
              <a:t>8/8/2016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bn-BD" smtClean="0"/>
              <a:t>সাবরিনা জেরিন,বিসিপিএসসি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124200" y="609600"/>
            <a:ext cx="2475137" cy="62189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একক কাজ</a:t>
            </a:r>
            <a:endParaRPr lang="en-AU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85800" y="5105400"/>
            <a:ext cx="7772400" cy="113677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 আজকের পাঠের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কোন কোন শব্দের সাথে ছবিগুলোর মিল রয়েছে তা খাতায় লেখ।</a:t>
            </a:r>
            <a:endParaRPr lang="en-AU" sz="32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7406" y="3170434"/>
            <a:ext cx="2951406" cy="18319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8206" y="1728615"/>
            <a:ext cx="2943165" cy="18247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9" r="5272" b="6760"/>
          <a:stretch/>
        </p:blipFill>
        <p:spPr>
          <a:xfrm>
            <a:off x="838200" y="1687217"/>
            <a:ext cx="2590800" cy="18661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10927547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2">
      <a:majorFont>
        <a:latin typeface="NikoshBAN"/>
        <a:ea typeface=""/>
        <a:cs typeface=""/>
      </a:majorFont>
      <a:minorFont>
        <a:latin typeface="NikoshB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7553</TotalTime>
  <Words>1590</Words>
  <Application>Microsoft Office PowerPoint</Application>
  <PresentationFormat>On-screen Show (4:3)</PresentationFormat>
  <Paragraphs>331</Paragraphs>
  <Slides>31</Slides>
  <Notes>21</Notes>
  <HiddenSlides>1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3" baseType="lpstr">
      <vt:lpstr>Office Theme</vt:lpstr>
      <vt:lpstr>Packager Shell Object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DELL</dc:creator>
  <cp:lastModifiedBy>ZERIN</cp:lastModifiedBy>
  <cp:revision>820</cp:revision>
  <dcterms:created xsi:type="dcterms:W3CDTF">2006-08-16T00:00:00Z</dcterms:created>
  <dcterms:modified xsi:type="dcterms:W3CDTF">2016-08-08T02:24:31Z</dcterms:modified>
</cp:coreProperties>
</file>